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  <p:sldMasterId id="2147483733" r:id="rId2"/>
    <p:sldMasterId id="2147483671" r:id="rId3"/>
    <p:sldMasterId id="2147483756" r:id="rId4"/>
    <p:sldMasterId id="2147483714" r:id="rId5"/>
  </p:sldMasterIdLst>
  <p:notesMasterIdLst>
    <p:notesMasterId r:id="rId50"/>
  </p:notesMasterIdLst>
  <p:handoutMasterIdLst>
    <p:handoutMasterId r:id="rId51"/>
  </p:handoutMasterIdLst>
  <p:sldIdLst>
    <p:sldId id="261" r:id="rId6"/>
    <p:sldId id="329" r:id="rId7"/>
    <p:sldId id="316" r:id="rId8"/>
    <p:sldId id="360" r:id="rId9"/>
    <p:sldId id="265" r:id="rId10"/>
    <p:sldId id="266" r:id="rId11"/>
    <p:sldId id="345" r:id="rId12"/>
    <p:sldId id="272" r:id="rId13"/>
    <p:sldId id="278" r:id="rId14"/>
    <p:sldId id="346" r:id="rId15"/>
    <p:sldId id="361" r:id="rId16"/>
    <p:sldId id="367" r:id="rId17"/>
    <p:sldId id="279" r:id="rId18"/>
    <p:sldId id="362" r:id="rId19"/>
    <p:sldId id="368" r:id="rId20"/>
    <p:sldId id="280" r:id="rId21"/>
    <p:sldId id="281" r:id="rId22"/>
    <p:sldId id="363" r:id="rId23"/>
    <p:sldId id="347" r:id="rId24"/>
    <p:sldId id="282" r:id="rId25"/>
    <p:sldId id="283" r:id="rId26"/>
    <p:sldId id="364" r:id="rId27"/>
    <p:sldId id="285" r:id="rId28"/>
    <p:sldId id="286" r:id="rId29"/>
    <p:sldId id="365" r:id="rId30"/>
    <p:sldId id="369" r:id="rId31"/>
    <p:sldId id="359" r:id="rId32"/>
    <p:sldId id="294" r:id="rId33"/>
    <p:sldId id="299" r:id="rId34"/>
    <p:sldId id="366" r:id="rId35"/>
    <p:sldId id="314" r:id="rId36"/>
    <p:sldId id="349" r:id="rId37"/>
    <p:sldId id="350" r:id="rId38"/>
    <p:sldId id="315" r:id="rId39"/>
    <p:sldId id="351" r:id="rId40"/>
    <p:sldId id="357" r:id="rId41"/>
    <p:sldId id="352" r:id="rId42"/>
    <p:sldId id="353" r:id="rId43"/>
    <p:sldId id="355" r:id="rId44"/>
    <p:sldId id="354" r:id="rId45"/>
    <p:sldId id="297" r:id="rId46"/>
    <p:sldId id="356" r:id="rId47"/>
    <p:sldId id="323" r:id="rId48"/>
    <p:sldId id="338" r:id="rId49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brovska, Ekaterina" initials="GE" lastIdx="5" clrIdx="1">
    <p:extLst>
      <p:ext uri="{19B8F6BF-5375-455C-9EA6-DF929625EA0E}">
        <p15:presenceInfo xmlns:p15="http://schemas.microsoft.com/office/powerpoint/2012/main" userId="S-1-5-21-4222708797-1461965630-634499123-567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002E"/>
    <a:srgbClr val="820924"/>
    <a:srgbClr val="831919"/>
    <a:srgbClr val="82162A"/>
    <a:srgbClr val="F6F6F6"/>
    <a:srgbClr val="DADADA"/>
    <a:srgbClr val="6F6F6F"/>
    <a:srgbClr val="F5F5F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78064" autoAdjust="0"/>
  </p:normalViewPr>
  <p:slideViewPr>
    <p:cSldViewPr snapToGrid="0">
      <p:cViewPr varScale="1">
        <p:scale>
          <a:sx n="169" d="100"/>
          <a:sy n="169" d="100"/>
        </p:scale>
        <p:origin x="198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6" d="100"/>
          <a:sy n="116" d="100"/>
        </p:scale>
        <p:origin x="41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8A36E0-6A35-47B3-B1C4-5818B6352D6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E676E9-9BD1-4A64-9106-916EF7CF8677}">
      <dgm:prSet phldrT="[Text]"/>
      <dgm:spPr>
        <a:solidFill>
          <a:srgbClr val="73002E"/>
        </a:solidFill>
      </dgm:spPr>
      <dgm:t>
        <a:bodyPr/>
        <a:lstStyle/>
        <a:p>
          <a:r>
            <a:rPr lang="en-US" dirty="0" err="1"/>
            <a:t>Hausarbeit</a:t>
          </a:r>
          <a:endParaRPr lang="en-US" dirty="0"/>
        </a:p>
      </dgm:t>
    </dgm:pt>
    <dgm:pt modelId="{87F56033-7F17-4EFE-B214-3892BF5F6600}" type="parTrans" cxnId="{599A8DE8-43F1-41CD-833B-E8796477A81A}">
      <dgm:prSet/>
      <dgm:spPr/>
      <dgm:t>
        <a:bodyPr/>
        <a:lstStyle/>
        <a:p>
          <a:endParaRPr lang="en-US"/>
        </a:p>
      </dgm:t>
    </dgm:pt>
    <dgm:pt modelId="{E6F83C0E-E7B1-47ED-83EF-9324947BF55B}" type="sibTrans" cxnId="{599A8DE8-43F1-41CD-833B-E8796477A81A}">
      <dgm:prSet/>
      <dgm:spPr/>
      <dgm:t>
        <a:bodyPr/>
        <a:lstStyle/>
        <a:p>
          <a:endParaRPr lang="en-US"/>
        </a:p>
      </dgm:t>
    </dgm:pt>
    <dgm:pt modelId="{19F9A067-2172-42B2-9267-F6659992B40A}">
      <dgm:prSet phldrT="[Text]"/>
      <dgm:spPr>
        <a:solidFill>
          <a:srgbClr val="73002E"/>
        </a:solidFill>
      </dgm:spPr>
      <dgm:t>
        <a:bodyPr/>
        <a:lstStyle/>
        <a:p>
          <a:r>
            <a:rPr lang="en-US" dirty="0" err="1"/>
            <a:t>Daten</a:t>
          </a:r>
          <a:endParaRPr lang="en-US" dirty="0"/>
        </a:p>
      </dgm:t>
    </dgm:pt>
    <dgm:pt modelId="{1036BB6A-9D34-4937-AAE5-8D63F38938F2}" type="parTrans" cxnId="{1E4F4F15-DCF0-487F-9FD6-5262DBD2148B}">
      <dgm:prSet/>
      <dgm:spPr/>
      <dgm:t>
        <a:bodyPr/>
        <a:lstStyle/>
        <a:p>
          <a:endParaRPr lang="en-US"/>
        </a:p>
      </dgm:t>
    </dgm:pt>
    <dgm:pt modelId="{B5664183-BD16-43D5-9A5D-3B65012D611E}" type="sibTrans" cxnId="{1E4F4F15-DCF0-487F-9FD6-5262DBD2148B}">
      <dgm:prSet/>
      <dgm:spPr/>
      <dgm:t>
        <a:bodyPr/>
        <a:lstStyle/>
        <a:p>
          <a:endParaRPr lang="en-US"/>
        </a:p>
      </dgm:t>
    </dgm:pt>
    <dgm:pt modelId="{30D4AFD4-7979-4A06-B5B6-C416A6780E9F}">
      <dgm:prSet phldrT="[Text]"/>
      <dgm:spPr>
        <a:solidFill>
          <a:srgbClr val="73002E"/>
        </a:solidFill>
      </dgm:spPr>
      <dgm:t>
        <a:bodyPr/>
        <a:lstStyle/>
        <a:p>
          <a:r>
            <a:rPr lang="en-US" dirty="0" err="1"/>
            <a:t>Rohdaten</a:t>
          </a:r>
          <a:endParaRPr lang="en-US" dirty="0"/>
        </a:p>
      </dgm:t>
    </dgm:pt>
    <dgm:pt modelId="{D6186ED5-1A82-4014-A157-49BA3CBDFCFF}" type="parTrans" cxnId="{179F41F5-6BC5-47F4-BC43-1E9045C7977D}">
      <dgm:prSet/>
      <dgm:spPr/>
      <dgm:t>
        <a:bodyPr/>
        <a:lstStyle/>
        <a:p>
          <a:endParaRPr lang="en-US"/>
        </a:p>
      </dgm:t>
    </dgm:pt>
    <dgm:pt modelId="{B7CF160A-31F8-43D3-9DD2-8A5535E2389A}" type="sibTrans" cxnId="{179F41F5-6BC5-47F4-BC43-1E9045C7977D}">
      <dgm:prSet/>
      <dgm:spPr/>
      <dgm:t>
        <a:bodyPr/>
        <a:lstStyle/>
        <a:p>
          <a:endParaRPr lang="en-US"/>
        </a:p>
      </dgm:t>
    </dgm:pt>
    <dgm:pt modelId="{2A4E8C02-8E25-49A1-A531-EB562F0F6E71}">
      <dgm:prSet phldrT="[Text]"/>
      <dgm:spPr>
        <a:solidFill>
          <a:srgbClr val="73002E"/>
        </a:solidFill>
      </dgm:spPr>
      <dgm:t>
        <a:bodyPr/>
        <a:lstStyle/>
        <a:p>
          <a:r>
            <a:rPr lang="en-US" dirty="0" err="1"/>
            <a:t>bereinigte</a:t>
          </a:r>
          <a:r>
            <a:rPr lang="en-US" dirty="0"/>
            <a:t> </a:t>
          </a:r>
          <a:r>
            <a:rPr lang="en-US" dirty="0" err="1"/>
            <a:t>Daten</a:t>
          </a:r>
          <a:endParaRPr lang="en-US" dirty="0"/>
        </a:p>
      </dgm:t>
    </dgm:pt>
    <dgm:pt modelId="{3C054E3E-5674-4E62-8C33-EBCAD0E9A3DC}" type="parTrans" cxnId="{4B80764D-B173-4687-BD99-BACB56845435}">
      <dgm:prSet/>
      <dgm:spPr/>
      <dgm:t>
        <a:bodyPr/>
        <a:lstStyle/>
        <a:p>
          <a:endParaRPr lang="en-US"/>
        </a:p>
      </dgm:t>
    </dgm:pt>
    <dgm:pt modelId="{147E8B7A-F5CC-4817-8CD8-36DECA5DE69E}" type="sibTrans" cxnId="{4B80764D-B173-4687-BD99-BACB56845435}">
      <dgm:prSet/>
      <dgm:spPr/>
      <dgm:t>
        <a:bodyPr/>
        <a:lstStyle/>
        <a:p>
          <a:endParaRPr lang="en-US"/>
        </a:p>
      </dgm:t>
    </dgm:pt>
    <dgm:pt modelId="{89CC4C4C-099C-4BFB-A459-390465585EB8}">
      <dgm:prSet phldrT="[Text]"/>
      <dgm:spPr>
        <a:solidFill>
          <a:srgbClr val="73002E"/>
        </a:solidFill>
      </dgm:spPr>
      <dgm:t>
        <a:bodyPr/>
        <a:lstStyle/>
        <a:p>
          <a:r>
            <a:rPr lang="en-US" dirty="0"/>
            <a:t>Paper</a:t>
          </a:r>
        </a:p>
      </dgm:t>
    </dgm:pt>
    <dgm:pt modelId="{05130A99-9FCC-4BA3-B560-F13D169311C9}" type="parTrans" cxnId="{E6934E49-9D3A-48B1-BAF9-8AF251EC76B0}">
      <dgm:prSet/>
      <dgm:spPr/>
      <dgm:t>
        <a:bodyPr/>
        <a:lstStyle/>
        <a:p>
          <a:endParaRPr lang="en-US"/>
        </a:p>
      </dgm:t>
    </dgm:pt>
    <dgm:pt modelId="{02D3B552-E23C-4EE3-B678-1249FD94C2D8}" type="sibTrans" cxnId="{E6934E49-9D3A-48B1-BAF9-8AF251EC76B0}">
      <dgm:prSet/>
      <dgm:spPr/>
      <dgm:t>
        <a:bodyPr/>
        <a:lstStyle/>
        <a:p>
          <a:endParaRPr lang="en-US"/>
        </a:p>
      </dgm:t>
    </dgm:pt>
    <dgm:pt modelId="{F6D763B6-9FB8-4F89-881C-E786C58B5B46}">
      <dgm:prSet phldrT="[Text]"/>
      <dgm:spPr>
        <a:solidFill>
          <a:srgbClr val="73002E"/>
        </a:solidFill>
      </dgm:spPr>
      <dgm:t>
        <a:bodyPr/>
        <a:lstStyle/>
        <a:p>
          <a:r>
            <a:rPr lang="en-US" dirty="0" err="1"/>
            <a:t>Kapitel</a:t>
          </a:r>
          <a:r>
            <a:rPr lang="en-US" dirty="0"/>
            <a:t> 1</a:t>
          </a:r>
        </a:p>
      </dgm:t>
    </dgm:pt>
    <dgm:pt modelId="{C27003C3-27B5-4A1D-833F-F3CECCD1CA7B}" type="parTrans" cxnId="{6209310B-5B5F-4171-B418-56BAF937FED8}">
      <dgm:prSet/>
      <dgm:spPr/>
      <dgm:t>
        <a:bodyPr/>
        <a:lstStyle/>
        <a:p>
          <a:endParaRPr lang="en-US"/>
        </a:p>
      </dgm:t>
    </dgm:pt>
    <dgm:pt modelId="{028EB99B-5177-4A09-B40B-23A72C506F08}" type="sibTrans" cxnId="{6209310B-5B5F-4171-B418-56BAF937FED8}">
      <dgm:prSet/>
      <dgm:spPr/>
      <dgm:t>
        <a:bodyPr/>
        <a:lstStyle/>
        <a:p>
          <a:endParaRPr lang="en-US"/>
        </a:p>
      </dgm:t>
    </dgm:pt>
    <dgm:pt modelId="{1C6C8B2C-EDBB-4C94-9E3A-B95F3D73718B}" type="pres">
      <dgm:prSet presAssocID="{7A8A36E0-6A35-47B3-B1C4-5818B6352D6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E6735EC-CF4D-4CDA-BFF9-FEC3E39D8DA6}" type="pres">
      <dgm:prSet presAssocID="{AFE676E9-9BD1-4A64-9106-916EF7CF8677}" presName="root1" presStyleCnt="0"/>
      <dgm:spPr/>
    </dgm:pt>
    <dgm:pt modelId="{9BBC8799-D496-4C93-9745-2367884B4D81}" type="pres">
      <dgm:prSet presAssocID="{AFE676E9-9BD1-4A64-9106-916EF7CF8677}" presName="LevelOneTextNode" presStyleLbl="node0" presStyleIdx="0" presStyleCnt="1">
        <dgm:presLayoutVars>
          <dgm:chPref val="3"/>
        </dgm:presLayoutVars>
      </dgm:prSet>
      <dgm:spPr/>
    </dgm:pt>
    <dgm:pt modelId="{379033CC-2743-4BCF-88BB-73BDD1146C5F}" type="pres">
      <dgm:prSet presAssocID="{AFE676E9-9BD1-4A64-9106-916EF7CF8677}" presName="level2hierChild" presStyleCnt="0"/>
      <dgm:spPr/>
    </dgm:pt>
    <dgm:pt modelId="{BE6BE63C-5D44-422E-9870-2A6FE6900529}" type="pres">
      <dgm:prSet presAssocID="{1036BB6A-9D34-4937-AAE5-8D63F38938F2}" presName="conn2-1" presStyleLbl="parChTrans1D2" presStyleIdx="0" presStyleCnt="2"/>
      <dgm:spPr/>
    </dgm:pt>
    <dgm:pt modelId="{F64C35D1-02FA-49AA-9FE0-5625B7E121BB}" type="pres">
      <dgm:prSet presAssocID="{1036BB6A-9D34-4937-AAE5-8D63F38938F2}" presName="connTx" presStyleLbl="parChTrans1D2" presStyleIdx="0" presStyleCnt="2"/>
      <dgm:spPr/>
    </dgm:pt>
    <dgm:pt modelId="{C867B99B-4093-402E-AEBD-4DD9AE6A99CB}" type="pres">
      <dgm:prSet presAssocID="{19F9A067-2172-42B2-9267-F6659992B40A}" presName="root2" presStyleCnt="0"/>
      <dgm:spPr/>
    </dgm:pt>
    <dgm:pt modelId="{356CBAF6-810F-4F99-ACD3-8FA627DC705E}" type="pres">
      <dgm:prSet presAssocID="{19F9A067-2172-42B2-9267-F6659992B40A}" presName="LevelTwoTextNode" presStyleLbl="node2" presStyleIdx="0" presStyleCnt="2">
        <dgm:presLayoutVars>
          <dgm:chPref val="3"/>
        </dgm:presLayoutVars>
      </dgm:prSet>
      <dgm:spPr/>
    </dgm:pt>
    <dgm:pt modelId="{6B87FA48-CBB4-42CE-81FD-63DD8DD9F27B}" type="pres">
      <dgm:prSet presAssocID="{19F9A067-2172-42B2-9267-F6659992B40A}" presName="level3hierChild" presStyleCnt="0"/>
      <dgm:spPr/>
    </dgm:pt>
    <dgm:pt modelId="{9C065BA4-6106-4B28-B76F-0FEEA1587205}" type="pres">
      <dgm:prSet presAssocID="{D6186ED5-1A82-4014-A157-49BA3CBDFCFF}" presName="conn2-1" presStyleLbl="parChTrans1D3" presStyleIdx="0" presStyleCnt="3"/>
      <dgm:spPr/>
    </dgm:pt>
    <dgm:pt modelId="{F6B8A372-1F97-410C-A9D2-BABCDD48F156}" type="pres">
      <dgm:prSet presAssocID="{D6186ED5-1A82-4014-A157-49BA3CBDFCFF}" presName="connTx" presStyleLbl="parChTrans1D3" presStyleIdx="0" presStyleCnt="3"/>
      <dgm:spPr/>
    </dgm:pt>
    <dgm:pt modelId="{EC398841-7210-4E39-961E-1B2C3C4107F4}" type="pres">
      <dgm:prSet presAssocID="{30D4AFD4-7979-4A06-B5B6-C416A6780E9F}" presName="root2" presStyleCnt="0"/>
      <dgm:spPr/>
    </dgm:pt>
    <dgm:pt modelId="{3EAF5496-313B-4BAB-A98F-612475B3E619}" type="pres">
      <dgm:prSet presAssocID="{30D4AFD4-7979-4A06-B5B6-C416A6780E9F}" presName="LevelTwoTextNode" presStyleLbl="node3" presStyleIdx="0" presStyleCnt="3">
        <dgm:presLayoutVars>
          <dgm:chPref val="3"/>
        </dgm:presLayoutVars>
      </dgm:prSet>
      <dgm:spPr/>
    </dgm:pt>
    <dgm:pt modelId="{5E3B5B82-C975-45CA-8EF3-EEC63611FDFE}" type="pres">
      <dgm:prSet presAssocID="{30D4AFD4-7979-4A06-B5B6-C416A6780E9F}" presName="level3hierChild" presStyleCnt="0"/>
      <dgm:spPr/>
    </dgm:pt>
    <dgm:pt modelId="{4AFB89A9-32DE-4A0F-B163-216603D947F3}" type="pres">
      <dgm:prSet presAssocID="{3C054E3E-5674-4E62-8C33-EBCAD0E9A3DC}" presName="conn2-1" presStyleLbl="parChTrans1D3" presStyleIdx="1" presStyleCnt="3"/>
      <dgm:spPr/>
    </dgm:pt>
    <dgm:pt modelId="{60F58A53-FD84-4FE9-A575-64FC608562CF}" type="pres">
      <dgm:prSet presAssocID="{3C054E3E-5674-4E62-8C33-EBCAD0E9A3DC}" presName="connTx" presStyleLbl="parChTrans1D3" presStyleIdx="1" presStyleCnt="3"/>
      <dgm:spPr/>
    </dgm:pt>
    <dgm:pt modelId="{4C9B1B49-1B5A-4111-91BA-7DEF8C90CA3D}" type="pres">
      <dgm:prSet presAssocID="{2A4E8C02-8E25-49A1-A531-EB562F0F6E71}" presName="root2" presStyleCnt="0"/>
      <dgm:spPr/>
    </dgm:pt>
    <dgm:pt modelId="{418A2B46-2B22-4AE9-9FA2-0C36B30DE863}" type="pres">
      <dgm:prSet presAssocID="{2A4E8C02-8E25-49A1-A531-EB562F0F6E71}" presName="LevelTwoTextNode" presStyleLbl="node3" presStyleIdx="1" presStyleCnt="3">
        <dgm:presLayoutVars>
          <dgm:chPref val="3"/>
        </dgm:presLayoutVars>
      </dgm:prSet>
      <dgm:spPr/>
    </dgm:pt>
    <dgm:pt modelId="{78F0DAE7-CE59-4B48-832B-A1A357EFE41C}" type="pres">
      <dgm:prSet presAssocID="{2A4E8C02-8E25-49A1-A531-EB562F0F6E71}" presName="level3hierChild" presStyleCnt="0"/>
      <dgm:spPr/>
    </dgm:pt>
    <dgm:pt modelId="{1EFBE5C2-A0EE-4751-803E-99D7B29DB66E}" type="pres">
      <dgm:prSet presAssocID="{05130A99-9FCC-4BA3-B560-F13D169311C9}" presName="conn2-1" presStyleLbl="parChTrans1D2" presStyleIdx="1" presStyleCnt="2"/>
      <dgm:spPr/>
    </dgm:pt>
    <dgm:pt modelId="{54E2E79B-D9AC-4289-8A37-D550F92A7417}" type="pres">
      <dgm:prSet presAssocID="{05130A99-9FCC-4BA3-B560-F13D169311C9}" presName="connTx" presStyleLbl="parChTrans1D2" presStyleIdx="1" presStyleCnt="2"/>
      <dgm:spPr/>
    </dgm:pt>
    <dgm:pt modelId="{6B74F5AF-D438-4CB9-8C32-1F231A9120E2}" type="pres">
      <dgm:prSet presAssocID="{89CC4C4C-099C-4BFB-A459-390465585EB8}" presName="root2" presStyleCnt="0"/>
      <dgm:spPr/>
    </dgm:pt>
    <dgm:pt modelId="{ACEA9205-C8C1-487B-B3FF-7428048344ED}" type="pres">
      <dgm:prSet presAssocID="{89CC4C4C-099C-4BFB-A459-390465585EB8}" presName="LevelTwoTextNode" presStyleLbl="node2" presStyleIdx="1" presStyleCnt="2">
        <dgm:presLayoutVars>
          <dgm:chPref val="3"/>
        </dgm:presLayoutVars>
      </dgm:prSet>
      <dgm:spPr/>
    </dgm:pt>
    <dgm:pt modelId="{C5357AFD-F838-4E7B-98C8-7C0FEB1704AA}" type="pres">
      <dgm:prSet presAssocID="{89CC4C4C-099C-4BFB-A459-390465585EB8}" presName="level3hierChild" presStyleCnt="0"/>
      <dgm:spPr/>
    </dgm:pt>
    <dgm:pt modelId="{522A059E-A5C9-4BEB-B55D-BEE52ACB3D53}" type="pres">
      <dgm:prSet presAssocID="{C27003C3-27B5-4A1D-833F-F3CECCD1CA7B}" presName="conn2-1" presStyleLbl="parChTrans1D3" presStyleIdx="2" presStyleCnt="3"/>
      <dgm:spPr/>
    </dgm:pt>
    <dgm:pt modelId="{35C9EA91-CDA1-413D-996B-CF5DF9D850BE}" type="pres">
      <dgm:prSet presAssocID="{C27003C3-27B5-4A1D-833F-F3CECCD1CA7B}" presName="connTx" presStyleLbl="parChTrans1D3" presStyleIdx="2" presStyleCnt="3"/>
      <dgm:spPr/>
    </dgm:pt>
    <dgm:pt modelId="{CC304CA9-4EA4-4E58-88E1-C66C1C2ADE52}" type="pres">
      <dgm:prSet presAssocID="{F6D763B6-9FB8-4F89-881C-E786C58B5B46}" presName="root2" presStyleCnt="0"/>
      <dgm:spPr/>
    </dgm:pt>
    <dgm:pt modelId="{A4CE5027-9047-407C-9434-26746320BF49}" type="pres">
      <dgm:prSet presAssocID="{F6D763B6-9FB8-4F89-881C-E786C58B5B46}" presName="LevelTwoTextNode" presStyleLbl="node3" presStyleIdx="2" presStyleCnt="3">
        <dgm:presLayoutVars>
          <dgm:chPref val="3"/>
        </dgm:presLayoutVars>
      </dgm:prSet>
      <dgm:spPr/>
    </dgm:pt>
    <dgm:pt modelId="{C4C07D8C-1469-49B7-B14A-6240CF0AA90D}" type="pres">
      <dgm:prSet presAssocID="{F6D763B6-9FB8-4F89-881C-E786C58B5B46}" presName="level3hierChild" presStyleCnt="0"/>
      <dgm:spPr/>
    </dgm:pt>
  </dgm:ptLst>
  <dgm:cxnLst>
    <dgm:cxn modelId="{6209310B-5B5F-4171-B418-56BAF937FED8}" srcId="{89CC4C4C-099C-4BFB-A459-390465585EB8}" destId="{F6D763B6-9FB8-4F89-881C-E786C58B5B46}" srcOrd="0" destOrd="0" parTransId="{C27003C3-27B5-4A1D-833F-F3CECCD1CA7B}" sibTransId="{028EB99B-5177-4A09-B40B-23A72C506F08}"/>
    <dgm:cxn modelId="{1E4F4F15-DCF0-487F-9FD6-5262DBD2148B}" srcId="{AFE676E9-9BD1-4A64-9106-916EF7CF8677}" destId="{19F9A067-2172-42B2-9267-F6659992B40A}" srcOrd="0" destOrd="0" parTransId="{1036BB6A-9D34-4937-AAE5-8D63F38938F2}" sibTransId="{B5664183-BD16-43D5-9A5D-3B65012D611E}"/>
    <dgm:cxn modelId="{C7565920-4D41-408C-B5D8-EAA782E8C8C1}" type="presOf" srcId="{C27003C3-27B5-4A1D-833F-F3CECCD1CA7B}" destId="{35C9EA91-CDA1-413D-996B-CF5DF9D850BE}" srcOrd="1" destOrd="0" presId="urn:microsoft.com/office/officeart/2005/8/layout/hierarchy2"/>
    <dgm:cxn modelId="{142D2D24-B632-4132-ACFA-762C2C68A003}" type="presOf" srcId="{89CC4C4C-099C-4BFB-A459-390465585EB8}" destId="{ACEA9205-C8C1-487B-B3FF-7428048344ED}" srcOrd="0" destOrd="0" presId="urn:microsoft.com/office/officeart/2005/8/layout/hierarchy2"/>
    <dgm:cxn modelId="{32116327-8B9D-4738-93D2-41199996F92C}" type="presOf" srcId="{2A4E8C02-8E25-49A1-A531-EB562F0F6E71}" destId="{418A2B46-2B22-4AE9-9FA2-0C36B30DE863}" srcOrd="0" destOrd="0" presId="urn:microsoft.com/office/officeart/2005/8/layout/hierarchy2"/>
    <dgm:cxn modelId="{27A0CF29-EBA7-4D17-A66F-BBA7E8694076}" type="presOf" srcId="{3C054E3E-5674-4E62-8C33-EBCAD0E9A3DC}" destId="{60F58A53-FD84-4FE9-A575-64FC608562CF}" srcOrd="1" destOrd="0" presId="urn:microsoft.com/office/officeart/2005/8/layout/hierarchy2"/>
    <dgm:cxn modelId="{3EBE6E62-C82B-4BF8-9B7C-2728AD8558A6}" type="presOf" srcId="{AFE676E9-9BD1-4A64-9106-916EF7CF8677}" destId="{9BBC8799-D496-4C93-9745-2367884B4D81}" srcOrd="0" destOrd="0" presId="urn:microsoft.com/office/officeart/2005/8/layout/hierarchy2"/>
    <dgm:cxn modelId="{E6934E49-9D3A-48B1-BAF9-8AF251EC76B0}" srcId="{AFE676E9-9BD1-4A64-9106-916EF7CF8677}" destId="{89CC4C4C-099C-4BFB-A459-390465585EB8}" srcOrd="1" destOrd="0" parTransId="{05130A99-9FCC-4BA3-B560-F13D169311C9}" sibTransId="{02D3B552-E23C-4EE3-B678-1249FD94C2D8}"/>
    <dgm:cxn modelId="{3635C76B-80D6-4BE1-9E61-8EF897A362B2}" type="presOf" srcId="{F6D763B6-9FB8-4F89-881C-E786C58B5B46}" destId="{A4CE5027-9047-407C-9434-26746320BF49}" srcOrd="0" destOrd="0" presId="urn:microsoft.com/office/officeart/2005/8/layout/hierarchy2"/>
    <dgm:cxn modelId="{4B80764D-B173-4687-BD99-BACB56845435}" srcId="{19F9A067-2172-42B2-9267-F6659992B40A}" destId="{2A4E8C02-8E25-49A1-A531-EB562F0F6E71}" srcOrd="1" destOrd="0" parTransId="{3C054E3E-5674-4E62-8C33-EBCAD0E9A3DC}" sibTransId="{147E8B7A-F5CC-4817-8CD8-36DECA5DE69E}"/>
    <dgm:cxn modelId="{0426FF4E-C9C3-4537-9962-694F0244018A}" type="presOf" srcId="{7A8A36E0-6A35-47B3-B1C4-5818B6352D65}" destId="{1C6C8B2C-EDBB-4C94-9E3A-B95F3D73718B}" srcOrd="0" destOrd="0" presId="urn:microsoft.com/office/officeart/2005/8/layout/hierarchy2"/>
    <dgm:cxn modelId="{80D7544F-5344-481E-9801-D9FE7BF26823}" type="presOf" srcId="{1036BB6A-9D34-4937-AAE5-8D63F38938F2}" destId="{BE6BE63C-5D44-422E-9870-2A6FE6900529}" srcOrd="0" destOrd="0" presId="urn:microsoft.com/office/officeart/2005/8/layout/hierarchy2"/>
    <dgm:cxn modelId="{1D5E1B79-4733-4B98-8C5A-C3BF36984915}" type="presOf" srcId="{1036BB6A-9D34-4937-AAE5-8D63F38938F2}" destId="{F64C35D1-02FA-49AA-9FE0-5625B7E121BB}" srcOrd="1" destOrd="0" presId="urn:microsoft.com/office/officeart/2005/8/layout/hierarchy2"/>
    <dgm:cxn modelId="{F5FD129A-42EE-4D8C-B69D-CFF2E9373695}" type="presOf" srcId="{19F9A067-2172-42B2-9267-F6659992B40A}" destId="{356CBAF6-810F-4F99-ACD3-8FA627DC705E}" srcOrd="0" destOrd="0" presId="urn:microsoft.com/office/officeart/2005/8/layout/hierarchy2"/>
    <dgm:cxn modelId="{E6CB0BAE-0AB3-4FDC-99C8-72AC048158E5}" type="presOf" srcId="{3C054E3E-5674-4E62-8C33-EBCAD0E9A3DC}" destId="{4AFB89A9-32DE-4A0F-B163-216603D947F3}" srcOrd="0" destOrd="0" presId="urn:microsoft.com/office/officeart/2005/8/layout/hierarchy2"/>
    <dgm:cxn modelId="{58839DB6-A0C5-4438-AD17-94722FD62DDD}" type="presOf" srcId="{D6186ED5-1A82-4014-A157-49BA3CBDFCFF}" destId="{F6B8A372-1F97-410C-A9D2-BABCDD48F156}" srcOrd="1" destOrd="0" presId="urn:microsoft.com/office/officeart/2005/8/layout/hierarchy2"/>
    <dgm:cxn modelId="{6B9660CF-3442-4AAF-8BF3-E04D4AC79DDA}" type="presOf" srcId="{C27003C3-27B5-4A1D-833F-F3CECCD1CA7B}" destId="{522A059E-A5C9-4BEB-B55D-BEE52ACB3D53}" srcOrd="0" destOrd="0" presId="urn:microsoft.com/office/officeart/2005/8/layout/hierarchy2"/>
    <dgm:cxn modelId="{7324B0DC-9AA3-4920-A984-4EFFB9B5B609}" type="presOf" srcId="{30D4AFD4-7979-4A06-B5B6-C416A6780E9F}" destId="{3EAF5496-313B-4BAB-A98F-612475B3E619}" srcOrd="0" destOrd="0" presId="urn:microsoft.com/office/officeart/2005/8/layout/hierarchy2"/>
    <dgm:cxn modelId="{048229E3-FB75-456D-B4B2-21A359353667}" type="presOf" srcId="{05130A99-9FCC-4BA3-B560-F13D169311C9}" destId="{1EFBE5C2-A0EE-4751-803E-99D7B29DB66E}" srcOrd="0" destOrd="0" presId="urn:microsoft.com/office/officeart/2005/8/layout/hierarchy2"/>
    <dgm:cxn modelId="{599A8DE8-43F1-41CD-833B-E8796477A81A}" srcId="{7A8A36E0-6A35-47B3-B1C4-5818B6352D65}" destId="{AFE676E9-9BD1-4A64-9106-916EF7CF8677}" srcOrd="0" destOrd="0" parTransId="{87F56033-7F17-4EFE-B214-3892BF5F6600}" sibTransId="{E6F83C0E-E7B1-47ED-83EF-9324947BF55B}"/>
    <dgm:cxn modelId="{10A9F5E8-8328-4D9D-B53A-452F1324C0BC}" type="presOf" srcId="{05130A99-9FCC-4BA3-B560-F13D169311C9}" destId="{54E2E79B-D9AC-4289-8A37-D550F92A7417}" srcOrd="1" destOrd="0" presId="urn:microsoft.com/office/officeart/2005/8/layout/hierarchy2"/>
    <dgm:cxn modelId="{87B767F2-151B-4287-9023-5F329D8435FE}" type="presOf" srcId="{D6186ED5-1A82-4014-A157-49BA3CBDFCFF}" destId="{9C065BA4-6106-4B28-B76F-0FEEA1587205}" srcOrd="0" destOrd="0" presId="urn:microsoft.com/office/officeart/2005/8/layout/hierarchy2"/>
    <dgm:cxn modelId="{179F41F5-6BC5-47F4-BC43-1E9045C7977D}" srcId="{19F9A067-2172-42B2-9267-F6659992B40A}" destId="{30D4AFD4-7979-4A06-B5B6-C416A6780E9F}" srcOrd="0" destOrd="0" parTransId="{D6186ED5-1A82-4014-A157-49BA3CBDFCFF}" sibTransId="{B7CF160A-31F8-43D3-9DD2-8A5535E2389A}"/>
    <dgm:cxn modelId="{6111F679-C480-44A7-8B42-B3462EDBB365}" type="presParOf" srcId="{1C6C8B2C-EDBB-4C94-9E3A-B95F3D73718B}" destId="{2E6735EC-CF4D-4CDA-BFF9-FEC3E39D8DA6}" srcOrd="0" destOrd="0" presId="urn:microsoft.com/office/officeart/2005/8/layout/hierarchy2"/>
    <dgm:cxn modelId="{8E662B77-890A-4C05-8E8B-A8A2EF31B162}" type="presParOf" srcId="{2E6735EC-CF4D-4CDA-BFF9-FEC3E39D8DA6}" destId="{9BBC8799-D496-4C93-9745-2367884B4D81}" srcOrd="0" destOrd="0" presId="urn:microsoft.com/office/officeart/2005/8/layout/hierarchy2"/>
    <dgm:cxn modelId="{C9F945EC-DDCF-443D-B2B5-1B4B104F0453}" type="presParOf" srcId="{2E6735EC-CF4D-4CDA-BFF9-FEC3E39D8DA6}" destId="{379033CC-2743-4BCF-88BB-73BDD1146C5F}" srcOrd="1" destOrd="0" presId="urn:microsoft.com/office/officeart/2005/8/layout/hierarchy2"/>
    <dgm:cxn modelId="{FD9D63D4-2153-4445-9F5E-6A17FBA03EA0}" type="presParOf" srcId="{379033CC-2743-4BCF-88BB-73BDD1146C5F}" destId="{BE6BE63C-5D44-422E-9870-2A6FE6900529}" srcOrd="0" destOrd="0" presId="urn:microsoft.com/office/officeart/2005/8/layout/hierarchy2"/>
    <dgm:cxn modelId="{41376905-DF8E-4735-8D81-00BD87D25513}" type="presParOf" srcId="{BE6BE63C-5D44-422E-9870-2A6FE6900529}" destId="{F64C35D1-02FA-49AA-9FE0-5625B7E121BB}" srcOrd="0" destOrd="0" presId="urn:microsoft.com/office/officeart/2005/8/layout/hierarchy2"/>
    <dgm:cxn modelId="{555066E7-D215-400A-8D96-E6D7DB535B31}" type="presParOf" srcId="{379033CC-2743-4BCF-88BB-73BDD1146C5F}" destId="{C867B99B-4093-402E-AEBD-4DD9AE6A99CB}" srcOrd="1" destOrd="0" presId="urn:microsoft.com/office/officeart/2005/8/layout/hierarchy2"/>
    <dgm:cxn modelId="{7E4D993E-F258-4E56-BC51-0C21C0E47552}" type="presParOf" srcId="{C867B99B-4093-402E-AEBD-4DD9AE6A99CB}" destId="{356CBAF6-810F-4F99-ACD3-8FA627DC705E}" srcOrd="0" destOrd="0" presId="urn:microsoft.com/office/officeart/2005/8/layout/hierarchy2"/>
    <dgm:cxn modelId="{1A4EF1AB-5418-4D6A-BDBC-B7FF931C2FA1}" type="presParOf" srcId="{C867B99B-4093-402E-AEBD-4DD9AE6A99CB}" destId="{6B87FA48-CBB4-42CE-81FD-63DD8DD9F27B}" srcOrd="1" destOrd="0" presId="urn:microsoft.com/office/officeart/2005/8/layout/hierarchy2"/>
    <dgm:cxn modelId="{2673EC25-4400-4F74-BCE0-EB52F693CC9F}" type="presParOf" srcId="{6B87FA48-CBB4-42CE-81FD-63DD8DD9F27B}" destId="{9C065BA4-6106-4B28-B76F-0FEEA1587205}" srcOrd="0" destOrd="0" presId="urn:microsoft.com/office/officeart/2005/8/layout/hierarchy2"/>
    <dgm:cxn modelId="{02BE575C-0316-499A-BD39-686D31A2E4A5}" type="presParOf" srcId="{9C065BA4-6106-4B28-B76F-0FEEA1587205}" destId="{F6B8A372-1F97-410C-A9D2-BABCDD48F156}" srcOrd="0" destOrd="0" presId="urn:microsoft.com/office/officeart/2005/8/layout/hierarchy2"/>
    <dgm:cxn modelId="{EBE28B52-70F1-4C73-B00C-FFA0F3C29D10}" type="presParOf" srcId="{6B87FA48-CBB4-42CE-81FD-63DD8DD9F27B}" destId="{EC398841-7210-4E39-961E-1B2C3C4107F4}" srcOrd="1" destOrd="0" presId="urn:microsoft.com/office/officeart/2005/8/layout/hierarchy2"/>
    <dgm:cxn modelId="{C8A91636-D499-4566-969D-6E8F437DE385}" type="presParOf" srcId="{EC398841-7210-4E39-961E-1B2C3C4107F4}" destId="{3EAF5496-313B-4BAB-A98F-612475B3E619}" srcOrd="0" destOrd="0" presId="urn:microsoft.com/office/officeart/2005/8/layout/hierarchy2"/>
    <dgm:cxn modelId="{9876C1EA-5148-4C32-BFD8-7E9F54FEFB23}" type="presParOf" srcId="{EC398841-7210-4E39-961E-1B2C3C4107F4}" destId="{5E3B5B82-C975-45CA-8EF3-EEC63611FDFE}" srcOrd="1" destOrd="0" presId="urn:microsoft.com/office/officeart/2005/8/layout/hierarchy2"/>
    <dgm:cxn modelId="{A6DDD964-770D-4ACE-990F-E7E913663B3E}" type="presParOf" srcId="{6B87FA48-CBB4-42CE-81FD-63DD8DD9F27B}" destId="{4AFB89A9-32DE-4A0F-B163-216603D947F3}" srcOrd="2" destOrd="0" presId="urn:microsoft.com/office/officeart/2005/8/layout/hierarchy2"/>
    <dgm:cxn modelId="{DC33624D-442D-45CD-BC61-DEF2A9E78AE9}" type="presParOf" srcId="{4AFB89A9-32DE-4A0F-B163-216603D947F3}" destId="{60F58A53-FD84-4FE9-A575-64FC608562CF}" srcOrd="0" destOrd="0" presId="urn:microsoft.com/office/officeart/2005/8/layout/hierarchy2"/>
    <dgm:cxn modelId="{BAD5454E-9323-4B18-9D13-98CECE109C64}" type="presParOf" srcId="{6B87FA48-CBB4-42CE-81FD-63DD8DD9F27B}" destId="{4C9B1B49-1B5A-4111-91BA-7DEF8C90CA3D}" srcOrd="3" destOrd="0" presId="urn:microsoft.com/office/officeart/2005/8/layout/hierarchy2"/>
    <dgm:cxn modelId="{0444384A-6C0B-4901-9643-A274A8D5A110}" type="presParOf" srcId="{4C9B1B49-1B5A-4111-91BA-7DEF8C90CA3D}" destId="{418A2B46-2B22-4AE9-9FA2-0C36B30DE863}" srcOrd="0" destOrd="0" presId="urn:microsoft.com/office/officeart/2005/8/layout/hierarchy2"/>
    <dgm:cxn modelId="{8FBCE1C2-DCB4-46A0-9E54-1D67EC273687}" type="presParOf" srcId="{4C9B1B49-1B5A-4111-91BA-7DEF8C90CA3D}" destId="{78F0DAE7-CE59-4B48-832B-A1A357EFE41C}" srcOrd="1" destOrd="0" presId="urn:microsoft.com/office/officeart/2005/8/layout/hierarchy2"/>
    <dgm:cxn modelId="{204D03C4-610D-4741-B0E8-14978BD51F79}" type="presParOf" srcId="{379033CC-2743-4BCF-88BB-73BDD1146C5F}" destId="{1EFBE5C2-A0EE-4751-803E-99D7B29DB66E}" srcOrd="2" destOrd="0" presId="urn:microsoft.com/office/officeart/2005/8/layout/hierarchy2"/>
    <dgm:cxn modelId="{84E632D4-7A5E-4CA2-BE58-85719054962C}" type="presParOf" srcId="{1EFBE5C2-A0EE-4751-803E-99D7B29DB66E}" destId="{54E2E79B-D9AC-4289-8A37-D550F92A7417}" srcOrd="0" destOrd="0" presId="urn:microsoft.com/office/officeart/2005/8/layout/hierarchy2"/>
    <dgm:cxn modelId="{72EA1D8E-1716-41E7-9C32-254E7F037FF1}" type="presParOf" srcId="{379033CC-2743-4BCF-88BB-73BDD1146C5F}" destId="{6B74F5AF-D438-4CB9-8C32-1F231A9120E2}" srcOrd="3" destOrd="0" presId="urn:microsoft.com/office/officeart/2005/8/layout/hierarchy2"/>
    <dgm:cxn modelId="{600AD412-C56A-451E-9C00-55794F4026D7}" type="presParOf" srcId="{6B74F5AF-D438-4CB9-8C32-1F231A9120E2}" destId="{ACEA9205-C8C1-487B-B3FF-7428048344ED}" srcOrd="0" destOrd="0" presId="urn:microsoft.com/office/officeart/2005/8/layout/hierarchy2"/>
    <dgm:cxn modelId="{170A61E9-F131-4034-9FD5-AB890E5E6257}" type="presParOf" srcId="{6B74F5AF-D438-4CB9-8C32-1F231A9120E2}" destId="{C5357AFD-F838-4E7B-98C8-7C0FEB1704AA}" srcOrd="1" destOrd="0" presId="urn:microsoft.com/office/officeart/2005/8/layout/hierarchy2"/>
    <dgm:cxn modelId="{9AC07CBE-6D28-4935-8D05-6F91BF5E7DEF}" type="presParOf" srcId="{C5357AFD-F838-4E7B-98C8-7C0FEB1704AA}" destId="{522A059E-A5C9-4BEB-B55D-BEE52ACB3D53}" srcOrd="0" destOrd="0" presId="urn:microsoft.com/office/officeart/2005/8/layout/hierarchy2"/>
    <dgm:cxn modelId="{EFC0AE00-6E83-43CA-B8E0-74027C41E560}" type="presParOf" srcId="{522A059E-A5C9-4BEB-B55D-BEE52ACB3D53}" destId="{35C9EA91-CDA1-413D-996B-CF5DF9D850BE}" srcOrd="0" destOrd="0" presId="urn:microsoft.com/office/officeart/2005/8/layout/hierarchy2"/>
    <dgm:cxn modelId="{DF572302-06E8-463A-9A8E-B898BE5548E4}" type="presParOf" srcId="{C5357AFD-F838-4E7B-98C8-7C0FEB1704AA}" destId="{CC304CA9-4EA4-4E58-88E1-C66C1C2ADE52}" srcOrd="1" destOrd="0" presId="urn:microsoft.com/office/officeart/2005/8/layout/hierarchy2"/>
    <dgm:cxn modelId="{5A4F1EAF-9D82-46D0-AA0B-35E3389440B8}" type="presParOf" srcId="{CC304CA9-4EA4-4E58-88E1-C66C1C2ADE52}" destId="{A4CE5027-9047-407C-9434-26746320BF49}" srcOrd="0" destOrd="0" presId="urn:microsoft.com/office/officeart/2005/8/layout/hierarchy2"/>
    <dgm:cxn modelId="{ED398C4D-BC97-4F1A-98B4-B01D80CDA300}" type="presParOf" srcId="{CC304CA9-4EA4-4E58-88E1-C66C1C2ADE52}" destId="{C4C07D8C-1469-49B7-B14A-6240CF0AA90D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C8799-D496-4C93-9745-2367884B4D81}">
      <dsp:nvSpPr>
        <dsp:cNvPr id="0" name=""/>
        <dsp:cNvSpPr/>
      </dsp:nvSpPr>
      <dsp:spPr>
        <a:xfrm>
          <a:off x="1835" y="439442"/>
          <a:ext cx="609583" cy="304791"/>
        </a:xfrm>
        <a:prstGeom prst="roundRect">
          <a:avLst>
            <a:gd name="adj" fmla="val 10000"/>
          </a:avLst>
        </a:prstGeom>
        <a:solidFill>
          <a:srgbClr val="730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 err="1"/>
            <a:t>Hausarbeit</a:t>
          </a:r>
          <a:endParaRPr lang="en-US" sz="900" kern="1200" dirty="0"/>
        </a:p>
      </dsp:txBody>
      <dsp:txXfrm>
        <a:off x="10762" y="448369"/>
        <a:ext cx="591729" cy="286937"/>
      </dsp:txXfrm>
    </dsp:sp>
    <dsp:sp modelId="{BE6BE63C-5D44-422E-9870-2A6FE6900529}">
      <dsp:nvSpPr>
        <dsp:cNvPr id="0" name=""/>
        <dsp:cNvSpPr/>
      </dsp:nvSpPr>
      <dsp:spPr>
        <a:xfrm rot="18770822">
          <a:off x="554057" y="433195"/>
          <a:ext cx="358555" cy="54404"/>
        </a:xfrm>
        <a:custGeom>
          <a:avLst/>
          <a:gdLst/>
          <a:ahLst/>
          <a:cxnLst/>
          <a:rect l="0" t="0" r="0" b="0"/>
          <a:pathLst>
            <a:path>
              <a:moveTo>
                <a:pt x="0" y="27202"/>
              </a:moveTo>
              <a:lnTo>
                <a:pt x="358555" y="272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24371" y="451433"/>
        <a:ext cx="17927" cy="17927"/>
      </dsp:txXfrm>
    </dsp:sp>
    <dsp:sp modelId="{356CBAF6-810F-4F99-ACD3-8FA627DC705E}">
      <dsp:nvSpPr>
        <dsp:cNvPr id="0" name=""/>
        <dsp:cNvSpPr/>
      </dsp:nvSpPr>
      <dsp:spPr>
        <a:xfrm>
          <a:off x="855251" y="176560"/>
          <a:ext cx="609583" cy="304791"/>
        </a:xfrm>
        <a:prstGeom prst="roundRect">
          <a:avLst>
            <a:gd name="adj" fmla="val 10000"/>
          </a:avLst>
        </a:prstGeom>
        <a:solidFill>
          <a:srgbClr val="730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 err="1"/>
            <a:t>Daten</a:t>
          </a:r>
          <a:endParaRPr lang="en-US" sz="900" kern="1200" dirty="0"/>
        </a:p>
      </dsp:txBody>
      <dsp:txXfrm>
        <a:off x="864178" y="185487"/>
        <a:ext cx="591729" cy="286937"/>
      </dsp:txXfrm>
    </dsp:sp>
    <dsp:sp modelId="{9C065BA4-6106-4B28-B76F-0FEEA1587205}">
      <dsp:nvSpPr>
        <dsp:cNvPr id="0" name=""/>
        <dsp:cNvSpPr/>
      </dsp:nvSpPr>
      <dsp:spPr>
        <a:xfrm rot="19457599">
          <a:off x="1436610" y="214126"/>
          <a:ext cx="300281" cy="54404"/>
        </a:xfrm>
        <a:custGeom>
          <a:avLst/>
          <a:gdLst/>
          <a:ahLst/>
          <a:cxnLst/>
          <a:rect l="0" t="0" r="0" b="0"/>
          <a:pathLst>
            <a:path>
              <a:moveTo>
                <a:pt x="0" y="27202"/>
              </a:moveTo>
              <a:lnTo>
                <a:pt x="300281" y="272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79244" y="233821"/>
        <a:ext cx="15014" cy="15014"/>
      </dsp:txXfrm>
    </dsp:sp>
    <dsp:sp modelId="{3EAF5496-313B-4BAB-A98F-612475B3E619}">
      <dsp:nvSpPr>
        <dsp:cNvPr id="0" name=""/>
        <dsp:cNvSpPr/>
      </dsp:nvSpPr>
      <dsp:spPr>
        <a:xfrm>
          <a:off x="1708668" y="1304"/>
          <a:ext cx="609583" cy="304791"/>
        </a:xfrm>
        <a:prstGeom prst="roundRect">
          <a:avLst>
            <a:gd name="adj" fmla="val 10000"/>
          </a:avLst>
        </a:prstGeom>
        <a:solidFill>
          <a:srgbClr val="730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 err="1"/>
            <a:t>Rohdaten</a:t>
          </a:r>
          <a:endParaRPr lang="en-US" sz="900" kern="1200" dirty="0"/>
        </a:p>
      </dsp:txBody>
      <dsp:txXfrm>
        <a:off x="1717595" y="10231"/>
        <a:ext cx="591729" cy="286937"/>
      </dsp:txXfrm>
    </dsp:sp>
    <dsp:sp modelId="{4AFB89A9-32DE-4A0F-B163-216603D947F3}">
      <dsp:nvSpPr>
        <dsp:cNvPr id="0" name=""/>
        <dsp:cNvSpPr/>
      </dsp:nvSpPr>
      <dsp:spPr>
        <a:xfrm rot="2142401">
          <a:off x="1436610" y="389381"/>
          <a:ext cx="300281" cy="54404"/>
        </a:xfrm>
        <a:custGeom>
          <a:avLst/>
          <a:gdLst/>
          <a:ahLst/>
          <a:cxnLst/>
          <a:rect l="0" t="0" r="0" b="0"/>
          <a:pathLst>
            <a:path>
              <a:moveTo>
                <a:pt x="0" y="27202"/>
              </a:moveTo>
              <a:lnTo>
                <a:pt x="300281" y="272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79244" y="409076"/>
        <a:ext cx="15014" cy="15014"/>
      </dsp:txXfrm>
    </dsp:sp>
    <dsp:sp modelId="{418A2B46-2B22-4AE9-9FA2-0C36B30DE863}">
      <dsp:nvSpPr>
        <dsp:cNvPr id="0" name=""/>
        <dsp:cNvSpPr/>
      </dsp:nvSpPr>
      <dsp:spPr>
        <a:xfrm>
          <a:off x="1708668" y="351815"/>
          <a:ext cx="609583" cy="304791"/>
        </a:xfrm>
        <a:prstGeom prst="roundRect">
          <a:avLst>
            <a:gd name="adj" fmla="val 10000"/>
          </a:avLst>
        </a:prstGeom>
        <a:solidFill>
          <a:srgbClr val="730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 err="1"/>
            <a:t>bereinigte</a:t>
          </a:r>
          <a:r>
            <a:rPr lang="en-US" sz="900" kern="1200" dirty="0"/>
            <a:t> </a:t>
          </a:r>
          <a:r>
            <a:rPr lang="en-US" sz="900" kern="1200" dirty="0" err="1"/>
            <a:t>Daten</a:t>
          </a:r>
          <a:endParaRPr lang="en-US" sz="900" kern="1200" dirty="0"/>
        </a:p>
      </dsp:txBody>
      <dsp:txXfrm>
        <a:off x="1717595" y="360742"/>
        <a:ext cx="591729" cy="286937"/>
      </dsp:txXfrm>
    </dsp:sp>
    <dsp:sp modelId="{1EFBE5C2-A0EE-4751-803E-99D7B29DB66E}">
      <dsp:nvSpPr>
        <dsp:cNvPr id="0" name=""/>
        <dsp:cNvSpPr/>
      </dsp:nvSpPr>
      <dsp:spPr>
        <a:xfrm rot="2829178">
          <a:off x="554057" y="696077"/>
          <a:ext cx="358555" cy="54404"/>
        </a:xfrm>
        <a:custGeom>
          <a:avLst/>
          <a:gdLst/>
          <a:ahLst/>
          <a:cxnLst/>
          <a:rect l="0" t="0" r="0" b="0"/>
          <a:pathLst>
            <a:path>
              <a:moveTo>
                <a:pt x="0" y="27202"/>
              </a:moveTo>
              <a:lnTo>
                <a:pt x="358555" y="272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24371" y="714316"/>
        <a:ext cx="17927" cy="17927"/>
      </dsp:txXfrm>
    </dsp:sp>
    <dsp:sp modelId="{ACEA9205-C8C1-487B-B3FF-7428048344ED}">
      <dsp:nvSpPr>
        <dsp:cNvPr id="0" name=""/>
        <dsp:cNvSpPr/>
      </dsp:nvSpPr>
      <dsp:spPr>
        <a:xfrm>
          <a:off x="855251" y="702325"/>
          <a:ext cx="609583" cy="304791"/>
        </a:xfrm>
        <a:prstGeom prst="roundRect">
          <a:avLst>
            <a:gd name="adj" fmla="val 10000"/>
          </a:avLst>
        </a:prstGeom>
        <a:solidFill>
          <a:srgbClr val="730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Paper</a:t>
          </a:r>
        </a:p>
      </dsp:txBody>
      <dsp:txXfrm>
        <a:off x="864178" y="711252"/>
        <a:ext cx="591729" cy="286937"/>
      </dsp:txXfrm>
    </dsp:sp>
    <dsp:sp modelId="{522A059E-A5C9-4BEB-B55D-BEE52ACB3D53}">
      <dsp:nvSpPr>
        <dsp:cNvPr id="0" name=""/>
        <dsp:cNvSpPr/>
      </dsp:nvSpPr>
      <dsp:spPr>
        <a:xfrm>
          <a:off x="1464835" y="827519"/>
          <a:ext cx="243833" cy="54404"/>
        </a:xfrm>
        <a:custGeom>
          <a:avLst/>
          <a:gdLst/>
          <a:ahLst/>
          <a:cxnLst/>
          <a:rect l="0" t="0" r="0" b="0"/>
          <a:pathLst>
            <a:path>
              <a:moveTo>
                <a:pt x="0" y="27202"/>
              </a:moveTo>
              <a:lnTo>
                <a:pt x="243833" y="272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80655" y="848625"/>
        <a:ext cx="12191" cy="12191"/>
      </dsp:txXfrm>
    </dsp:sp>
    <dsp:sp modelId="{A4CE5027-9047-407C-9434-26746320BF49}">
      <dsp:nvSpPr>
        <dsp:cNvPr id="0" name=""/>
        <dsp:cNvSpPr/>
      </dsp:nvSpPr>
      <dsp:spPr>
        <a:xfrm>
          <a:off x="1708668" y="702325"/>
          <a:ext cx="609583" cy="304791"/>
        </a:xfrm>
        <a:prstGeom prst="roundRect">
          <a:avLst>
            <a:gd name="adj" fmla="val 10000"/>
          </a:avLst>
        </a:prstGeom>
        <a:solidFill>
          <a:srgbClr val="730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 err="1"/>
            <a:t>Kapitel</a:t>
          </a:r>
          <a:r>
            <a:rPr lang="en-US" sz="900" kern="1200" dirty="0"/>
            <a:t> 1</a:t>
          </a:r>
        </a:p>
      </dsp:txBody>
      <dsp:txXfrm>
        <a:off x="1717595" y="711252"/>
        <a:ext cx="591729" cy="286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5FD11-8949-4E71-8124-9919B8954B80}" type="datetimeFigureOut">
              <a:rPr lang="de-DE" smtClean="0"/>
              <a:t>12.03.2025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93CC7-AF78-4FA1-B9D9-3FDFCE7BA3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1641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AA5C7-A289-4F7F-A4A7-60A80EB0539F}" type="datetimeFigureOut">
              <a:rPr lang="de-DE" smtClean="0"/>
              <a:t>12.03.2025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E782E-8146-4C45-8217-6D25D02D9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631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https://www.th-wildau.de/forschung-und-transfer/beratung-und-foerderung/forschungsdatenmanagement/fdm-fuer-studierende</a:t>
            </a:r>
          </a:p>
          <a:p>
            <a:r>
              <a:rPr lang="en-US" dirty="0"/>
              <a:t>https://www.ibi.hu-berlin.de/de/studium/rundumdasstudium/fdm-fuer-studierende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563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30 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5319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Erhebungsmethode (Sampling-Methode, Instrumente, verwendete Hard- und  Software, sekundäre Datenquellen, Erhebungsort und Erhebungszeitraum),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 der Daten und deren Beziehungen zueinander (wie sind die Daten aufgebaut, was enthalten sie; bei mehreren Datensätzen: wie gehören sie zusammen, welche  Daten braucht man, um die anderen Daten richtig zu interpretieren),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2046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30 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1005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https://www.adobe.com/de/acrobat/resources/document-files.html?msockid=28619880d3f26dc532fc8d01d2f46c28</a:t>
            </a:r>
          </a:p>
          <a:p>
            <a:r>
              <a:rPr lang="en-US" dirty="0"/>
              <a:t>https://mantra.ed.ac.uk/preparingyourdataforarchiving/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240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30 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0858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751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https://libguides.lib.msu.edu/c.php?g=96631&amp;p=626754</a:t>
            </a:r>
          </a:p>
          <a:p>
            <a:r>
              <a:rPr lang="en-US" dirty="0"/>
              <a:t>https://guides.lib.virginia.edu/c.php?g=515084&amp;p=9944184</a:t>
            </a:r>
          </a:p>
          <a:p>
            <a:r>
              <a:rPr lang="en-US" dirty="0"/>
              <a:t>https://gouldguides.carleton.edu/c.php?g=146834&amp;p=964746</a:t>
            </a:r>
          </a:p>
          <a:p>
            <a:r>
              <a:rPr lang="en-US" dirty="0"/>
              <a:t>https://guides.library.upenn.edu/c.php?g=475810&amp;p=3254956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085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https://libguides.lib.msu.edu/c.php?g=96631&amp;p=626754</a:t>
            </a:r>
          </a:p>
          <a:p>
            <a:r>
              <a:rPr lang="en-US" dirty="0"/>
              <a:t>https://guides.lib.virginia.edu/c.php?g=515084&amp;p=9944184</a:t>
            </a:r>
          </a:p>
          <a:p>
            <a:r>
              <a:rPr lang="en-US" dirty="0"/>
              <a:t>https://gouldguides.carleton.edu/c.php?g=146834&amp;p=964746</a:t>
            </a:r>
          </a:p>
          <a:p>
            <a:r>
              <a:rPr lang="en-US" dirty="0"/>
              <a:t>https://guides.library.upenn.edu/c.php?g=475810&amp;p=3254956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691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6304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https://blog.rwth-aachen.de/forschungsdaten/2022/11/04/fdm-erklaert-wie-finde-ich-eigentlich-forschungsdaten/</a:t>
            </a:r>
          </a:p>
          <a:p>
            <a:r>
              <a:rPr lang="de-DE" dirty="0"/>
              <a:t>https://forschungsdaten.info/fr/themen/finden-und-nachnutzen/forschungsdaten-finden/</a:t>
            </a:r>
          </a:p>
          <a:p>
            <a:r>
              <a:rPr lang="de-DE" dirty="0"/>
              <a:t>https://www.uni-muenster.de/Forschungsdaten/datenmanagement/publikation/nachnutzen/index.html</a:t>
            </a:r>
          </a:p>
          <a:p>
            <a:r>
              <a:rPr lang="de-DE" dirty="0"/>
              <a:t>https://www.cms.hu-berlin.de/de/dl/dataman/mitdmparbeiten/finden#:~:text=Sie%20k%C3%B6nnen%20beispielsweise%20direkt%20in%20einem%20bereits%20bekannten,recherchieren%20und%20darin%20suchen%20oder%20eine%20Suchmaschine%20nutzen.</a:t>
            </a:r>
          </a:p>
          <a:p>
            <a:r>
              <a:rPr lang="de-DE" dirty="0"/>
              <a:t>https://forschungsdatenmanagement.uni-graz.at/de/daten-nachnutzen/daten-finden/</a:t>
            </a:r>
          </a:p>
          <a:p>
            <a:r>
              <a:rPr lang="de-DE" dirty="0"/>
              <a:t>https://fid-move.tib.eu/de/forschungsdaten/forschungsdaten-finden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611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42399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https://blog.rwth-aachen.de/forschungsdaten/2022/11/04/fdm-erklaert-wie-finde-ich-eigentlich-forschungsdaten/</a:t>
            </a:r>
          </a:p>
          <a:p>
            <a:r>
              <a:rPr lang="de-DE" dirty="0"/>
              <a:t>https://forschungsdaten.info/fr/themen/finden-und-nachnutzen/forschungsdaten-finden/</a:t>
            </a:r>
          </a:p>
          <a:p>
            <a:r>
              <a:rPr lang="de-DE" dirty="0"/>
              <a:t>https://www.uni-muenster.de/Forschungsdaten/datenmanagement/publikation/nachnutzen/index.html</a:t>
            </a:r>
          </a:p>
          <a:p>
            <a:r>
              <a:rPr lang="de-DE" dirty="0"/>
              <a:t>https://www.cms.hu-berlin.de/de/dl/dataman/mitdmparbeiten/finden#:~:text=Sie%20k%C3%B6nnen%20beispielsweise%20direkt%20in%20einem%20bereits%20bekannten,recherchieren%20und%20darin%20suchen%20oder%20eine%20Suchmaschine%20nutzen.</a:t>
            </a:r>
          </a:p>
          <a:p>
            <a:r>
              <a:rPr lang="de-DE" dirty="0"/>
              <a:t>https://forschungsdatenmanagement.uni-graz.at/de/daten-nachnutzen/daten-finden/</a:t>
            </a:r>
          </a:p>
          <a:p>
            <a:r>
              <a:rPr lang="de-DE" dirty="0"/>
              <a:t>https://fid-move.tib.eu/de/forschungsdaten/forschungsdaten-finden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01646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FID: https://fid-move.tib.eu/de/forschungsdaten/forschungsdaten-finden</a:t>
            </a:r>
          </a:p>
          <a:p>
            <a:r>
              <a:rPr lang="en-US" dirty="0"/>
              <a:t>	https://fid-romanistik.de/forschungsdaten/suche-nach-forschungsdaten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9583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https://www.tu.berlin/ub/szf/tipps-tools/veroeffentlichen/data-paper-data-journals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901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30 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38439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Evaluation:</a:t>
            </a:r>
          </a:p>
          <a:p>
            <a:r>
              <a:rPr lang="de-DE" dirty="0"/>
              <a:t>https://web.tum.de/en/researchdata/support-information/reuse-data/</a:t>
            </a:r>
          </a:p>
          <a:p>
            <a:r>
              <a:rPr lang="de-DE" dirty="0"/>
              <a:t>https://rdm.pages.ufz.de/guidelines/research-data-management/10-reuse-research-data/#access-and-terms-of-use:</a:t>
            </a:r>
          </a:p>
          <a:p>
            <a:r>
              <a:rPr lang="en-US" b="1" dirty="0"/>
              <a:t>Key Questions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Is the specific research question well-documented?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 was the data collected?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Are the collection and processing methods used appropriate to the research question, and do they correspond to the current state-of-the-art in my field of expertise?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Is the procedure of data collection accurately recorded and comprehensibly documented?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Which collection instruments were used for collecting the data? And what settings or parameters?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Are reports and protocols of the data gathering as well as their specifics included in the data set?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Is the description of the data set available and sufficient to understand the data and its context of origin?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Which criteria for data selection were applied?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Has the data been processed since the data collection? If so, how, e.g. handling of missing values? Weighting?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Are precise descriptions of the variables available, e.g. what variables are there, how are they coded, etc.?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Is all the information understandable and consistent?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Is the source trustworthy?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0939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https://web.tum.de/en/researchdata/support-information/reuse-data/</a:t>
            </a:r>
          </a:p>
          <a:p>
            <a:r>
              <a:rPr lang="de-DE" dirty="0"/>
              <a:t>https://rdm.pages.ufz.de/guidelines/research-data-management/10-reuse-research-data/#access-and-terms-of-use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04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60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30 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864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30 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304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30 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550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842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30 min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447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E782E-8146-4C45-8217-6D25D02D936C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3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2" y="1846144"/>
            <a:ext cx="1838625" cy="2757938"/>
          </a:xfrm>
          <a:prstGeom prst="roundRect">
            <a:avLst>
              <a:gd name="adj" fmla="val 2707"/>
            </a:avLst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582" y="1846144"/>
            <a:ext cx="1838626" cy="2757938"/>
          </a:xfrm>
          <a:prstGeom prst="roundRect">
            <a:avLst>
              <a:gd name="adj" fmla="val 1834"/>
            </a:avLst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6" y="1846662"/>
            <a:ext cx="1838281" cy="2757420"/>
          </a:xfrm>
          <a:prstGeom prst="roundRect">
            <a:avLst>
              <a:gd name="adj" fmla="val 2311"/>
            </a:avLst>
          </a:prstGeom>
          <a:blipFill>
            <a:blip r:embed="rId5"/>
            <a:stretch>
              <a:fillRect/>
            </a:stretch>
          </a:blipFill>
        </p:spPr>
      </p:pic>
      <p:sp>
        <p:nvSpPr>
          <p:cNvPr id="7" name="Abgerundetes Rechteck 6"/>
          <p:cNvSpPr/>
          <p:nvPr userDrawn="1"/>
        </p:nvSpPr>
        <p:spPr>
          <a:xfrm>
            <a:off x="-169049" y="1387779"/>
            <a:ext cx="9051792" cy="490117"/>
          </a:xfrm>
          <a:prstGeom prst="roundRect">
            <a:avLst/>
          </a:prstGeom>
          <a:solidFill>
            <a:srgbClr val="82162A"/>
          </a:solidFill>
          <a:ln>
            <a:solidFill>
              <a:schemeClr val="bg1">
                <a:alpha val="98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8000" tIns="72000" bIns="72000" rtlCol="0" anchor="ctr">
            <a:normAutofit lnSpcReduction="10000"/>
          </a:bodyPr>
          <a:lstStyle/>
          <a:p>
            <a:pPr algn="l"/>
            <a:endParaRPr lang="de-DE" sz="2000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409969" y="1424540"/>
            <a:ext cx="54375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err="1">
                <a:solidFill>
                  <a:schemeClr val="bg1"/>
                </a:solidFill>
                <a:latin typeface="HHU Celeste Sans" panose="020B0504040101020102" pitchFamily="34" charset="0"/>
              </a:rPr>
              <a:t>BibEinführung</a:t>
            </a:r>
            <a:endParaRPr lang="de-DE" sz="2200" dirty="0">
              <a:solidFill>
                <a:schemeClr val="bg1"/>
              </a:solidFill>
              <a:latin typeface="HHU Celeste Sans" panose="020B050404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59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(leer) Stichwortfoli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4393977" y="1524118"/>
            <a:ext cx="3305008" cy="573444"/>
          </a:xfrm>
          <a:prstGeom prst="roundRect">
            <a:avLst>
              <a:gd name="adj" fmla="val 10913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Abgerundetes Rechteck 5"/>
          <p:cNvSpPr/>
          <p:nvPr userDrawn="1"/>
        </p:nvSpPr>
        <p:spPr>
          <a:xfrm>
            <a:off x="4393977" y="2835816"/>
            <a:ext cx="3305008" cy="573444"/>
          </a:xfrm>
          <a:prstGeom prst="roundRect">
            <a:avLst>
              <a:gd name="adj" fmla="val 1091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Abgerundetes Rechteck 6"/>
          <p:cNvSpPr/>
          <p:nvPr userDrawn="1"/>
        </p:nvSpPr>
        <p:spPr>
          <a:xfrm>
            <a:off x="4393977" y="2179967"/>
            <a:ext cx="3305008" cy="573444"/>
          </a:xfrm>
          <a:prstGeom prst="roundRect">
            <a:avLst>
              <a:gd name="adj" fmla="val 10913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535071" y="1565781"/>
            <a:ext cx="3116305" cy="4901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11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35070" y="2221630"/>
            <a:ext cx="3116305" cy="4901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12" name="Textplatzhalt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4535069" y="2877479"/>
            <a:ext cx="3116305" cy="4901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-74864" y="1262502"/>
            <a:ext cx="4609931" cy="3530624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1077010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(le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-74864" y="1262501"/>
            <a:ext cx="5711575" cy="3530625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2713476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quer (leer), Textfeld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-76420" y="3989253"/>
            <a:ext cx="7103462" cy="743168"/>
          </a:xfrm>
          <a:prstGeom prst="roundRect">
            <a:avLst>
              <a:gd name="adj" fmla="val 10913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6046" y="4030915"/>
            <a:ext cx="6967617" cy="653379"/>
          </a:xfrm>
          <a:prstGeom prst="rect">
            <a:avLst/>
          </a:prstGeom>
        </p:spPr>
        <p:txBody>
          <a:bodyPr lIns="108000"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1" name="Bildplatzhalter 3"/>
          <p:cNvSpPr>
            <a:spLocks noGrp="1"/>
          </p:cNvSpPr>
          <p:nvPr>
            <p:ph type="pic" sz="quarter" idx="18"/>
          </p:nvPr>
        </p:nvSpPr>
        <p:spPr>
          <a:xfrm>
            <a:off x="-91508" y="1321320"/>
            <a:ext cx="3573244" cy="260282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13" name="Bildplatzhalter 3"/>
          <p:cNvSpPr>
            <a:spLocks noGrp="1"/>
          </p:cNvSpPr>
          <p:nvPr>
            <p:ph type="pic" sz="quarter" idx="19"/>
          </p:nvPr>
        </p:nvSpPr>
        <p:spPr>
          <a:xfrm>
            <a:off x="3545306" y="1320244"/>
            <a:ext cx="3481736" cy="260282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734288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quer (leer), Textfeld dunke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-76420" y="3989253"/>
            <a:ext cx="7103462" cy="743168"/>
          </a:xfrm>
          <a:prstGeom prst="roundRect">
            <a:avLst>
              <a:gd name="adj" fmla="val 10913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6046" y="4030915"/>
            <a:ext cx="6956922" cy="653379"/>
          </a:xfrm>
          <a:prstGeom prst="rect">
            <a:avLst/>
          </a:prstGeom>
        </p:spPr>
        <p:txBody>
          <a:bodyPr lIns="108000"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2" name="Bildplatzhalter 3"/>
          <p:cNvSpPr>
            <a:spLocks noGrp="1"/>
          </p:cNvSpPr>
          <p:nvPr>
            <p:ph type="pic" sz="quarter" idx="18"/>
          </p:nvPr>
        </p:nvSpPr>
        <p:spPr>
          <a:xfrm>
            <a:off x="-91508" y="1321320"/>
            <a:ext cx="3573244" cy="260282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19"/>
          </p:nvPr>
        </p:nvSpPr>
        <p:spPr>
          <a:xfrm>
            <a:off x="3545306" y="1320244"/>
            <a:ext cx="3481736" cy="260282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2431500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quer (leer), Textfeld hel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-76420" y="3989253"/>
            <a:ext cx="7103462" cy="743168"/>
          </a:xfrm>
          <a:prstGeom prst="roundRect">
            <a:avLst>
              <a:gd name="adj" fmla="val 1091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6046" y="4030915"/>
            <a:ext cx="6956922" cy="653379"/>
          </a:xfrm>
          <a:prstGeom prst="rect">
            <a:avLst/>
          </a:prstGeom>
        </p:spPr>
        <p:txBody>
          <a:bodyPr lIns="108000"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1" name="Bildplatzhalter 3"/>
          <p:cNvSpPr>
            <a:spLocks noGrp="1"/>
          </p:cNvSpPr>
          <p:nvPr>
            <p:ph type="pic" sz="quarter" idx="18"/>
          </p:nvPr>
        </p:nvSpPr>
        <p:spPr>
          <a:xfrm>
            <a:off x="-91508" y="1321320"/>
            <a:ext cx="3573244" cy="260282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13" name="Bildplatzhalter 3"/>
          <p:cNvSpPr>
            <a:spLocks noGrp="1"/>
          </p:cNvSpPr>
          <p:nvPr>
            <p:ph type="pic" sz="quarter" idx="19"/>
          </p:nvPr>
        </p:nvSpPr>
        <p:spPr>
          <a:xfrm>
            <a:off x="3545306" y="1320244"/>
            <a:ext cx="3481736" cy="260282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361742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hoch (leer), Textfeld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143362" y="1265110"/>
            <a:ext cx="2348326" cy="352801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5" name="Bildplatzhalter 3"/>
          <p:cNvSpPr>
            <a:spLocks noGrp="1"/>
          </p:cNvSpPr>
          <p:nvPr>
            <p:ph type="pic" sz="quarter" idx="21"/>
          </p:nvPr>
        </p:nvSpPr>
        <p:spPr>
          <a:xfrm>
            <a:off x="2248889" y="1265110"/>
            <a:ext cx="2348326" cy="352801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8" name="Abgerundetes Rechteck 17"/>
          <p:cNvSpPr/>
          <p:nvPr userDrawn="1"/>
        </p:nvSpPr>
        <p:spPr>
          <a:xfrm>
            <a:off x="4553892" y="1524117"/>
            <a:ext cx="4132907" cy="2293903"/>
          </a:xfrm>
          <a:prstGeom prst="roundRect">
            <a:avLst>
              <a:gd name="adj" fmla="val 3217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630446" y="1565781"/>
            <a:ext cx="4005554" cy="219876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455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hoch (leer), Textfeld dunke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bgerundetes Rechteck 10"/>
          <p:cNvSpPr/>
          <p:nvPr userDrawn="1"/>
        </p:nvSpPr>
        <p:spPr>
          <a:xfrm>
            <a:off x="4553892" y="1524117"/>
            <a:ext cx="4132907" cy="2293903"/>
          </a:xfrm>
          <a:prstGeom prst="roundRect">
            <a:avLst>
              <a:gd name="adj" fmla="val 3217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143362" y="1265110"/>
            <a:ext cx="2348326" cy="352801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5" name="Bildplatzhalter 3"/>
          <p:cNvSpPr>
            <a:spLocks noGrp="1"/>
          </p:cNvSpPr>
          <p:nvPr>
            <p:ph type="pic" sz="quarter" idx="21"/>
          </p:nvPr>
        </p:nvSpPr>
        <p:spPr>
          <a:xfrm>
            <a:off x="2248889" y="1265110"/>
            <a:ext cx="2348326" cy="352801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630446" y="1565781"/>
            <a:ext cx="4005554" cy="219876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661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hoch (leer), Textfeld hel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4553892" y="1524117"/>
            <a:ext cx="4132907" cy="2293903"/>
          </a:xfrm>
          <a:prstGeom prst="roundRect">
            <a:avLst>
              <a:gd name="adj" fmla="val 3217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143362" y="1265110"/>
            <a:ext cx="2348326" cy="352801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5" name="Bildplatzhalter 3"/>
          <p:cNvSpPr>
            <a:spLocks noGrp="1"/>
          </p:cNvSpPr>
          <p:nvPr>
            <p:ph type="pic" sz="quarter" idx="21"/>
          </p:nvPr>
        </p:nvSpPr>
        <p:spPr>
          <a:xfrm>
            <a:off x="2248889" y="1265110"/>
            <a:ext cx="2348326" cy="352801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630446" y="1565781"/>
            <a:ext cx="4005554" cy="219876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258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quadratisch (leer), Textfeld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1704105" y="1295296"/>
            <a:ext cx="4977186" cy="1458840"/>
          </a:xfrm>
          <a:prstGeom prst="roundRect">
            <a:avLst>
              <a:gd name="adj" fmla="val 3217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180000" y="1295296"/>
            <a:ext cx="1620000" cy="1440000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780659" y="1335136"/>
            <a:ext cx="4833314" cy="140016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1" name="Bildplatzhalter 3">
            <a:extLst>
              <a:ext uri="{FF2B5EF4-FFF2-40B4-BE49-F238E27FC236}">
                <a16:creationId xmlns:a16="http://schemas.microsoft.com/office/drawing/2014/main" id="{645A83C8-E9D2-4FDA-A9FE-49474396FB9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180000" y="2943066"/>
            <a:ext cx="1620000" cy="1440000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6" name="Abgerundetes Rechteck 8">
            <a:extLst>
              <a:ext uri="{FF2B5EF4-FFF2-40B4-BE49-F238E27FC236}">
                <a16:creationId xmlns:a16="http://schemas.microsoft.com/office/drawing/2014/main" id="{D32DED32-F942-4A09-AE0C-C5DEE1F16AE9}"/>
              </a:ext>
            </a:extLst>
          </p:cNvPr>
          <p:cNvSpPr/>
          <p:nvPr userDrawn="1"/>
        </p:nvSpPr>
        <p:spPr>
          <a:xfrm>
            <a:off x="1704105" y="2943066"/>
            <a:ext cx="4977186" cy="1458840"/>
          </a:xfrm>
          <a:prstGeom prst="roundRect">
            <a:avLst>
              <a:gd name="adj" fmla="val 3217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platzhalter 14">
            <a:extLst>
              <a:ext uri="{FF2B5EF4-FFF2-40B4-BE49-F238E27FC236}">
                <a16:creationId xmlns:a16="http://schemas.microsoft.com/office/drawing/2014/main" id="{919EBCB6-72C0-4486-B108-21A6A404AAD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80659" y="2982906"/>
            <a:ext cx="4833314" cy="140016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</p:spTree>
    <p:extLst>
      <p:ext uri="{BB962C8B-B14F-4D97-AF65-F5344CB8AC3E}">
        <p14:creationId xmlns:p14="http://schemas.microsoft.com/office/powerpoint/2010/main" val="2251403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quadratisch (leer), Textfeld dunke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1704105" y="1295296"/>
            <a:ext cx="4977186" cy="1458840"/>
          </a:xfrm>
          <a:prstGeom prst="roundRect">
            <a:avLst>
              <a:gd name="adj" fmla="val 3217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180000" y="1295296"/>
            <a:ext cx="1620000" cy="1440000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780659" y="1335136"/>
            <a:ext cx="4833314" cy="140016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1" name="Bildplatzhalter 3">
            <a:extLst>
              <a:ext uri="{FF2B5EF4-FFF2-40B4-BE49-F238E27FC236}">
                <a16:creationId xmlns:a16="http://schemas.microsoft.com/office/drawing/2014/main" id="{645A83C8-E9D2-4FDA-A9FE-49474396FB9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180000" y="2943066"/>
            <a:ext cx="1620000" cy="1440000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6" name="Abgerundetes Rechteck 8">
            <a:extLst>
              <a:ext uri="{FF2B5EF4-FFF2-40B4-BE49-F238E27FC236}">
                <a16:creationId xmlns:a16="http://schemas.microsoft.com/office/drawing/2014/main" id="{D32DED32-F942-4A09-AE0C-C5DEE1F16AE9}"/>
              </a:ext>
            </a:extLst>
          </p:cNvPr>
          <p:cNvSpPr/>
          <p:nvPr userDrawn="1"/>
        </p:nvSpPr>
        <p:spPr>
          <a:xfrm>
            <a:off x="1704105" y="2943066"/>
            <a:ext cx="4977186" cy="1458840"/>
          </a:xfrm>
          <a:prstGeom prst="roundRect">
            <a:avLst>
              <a:gd name="adj" fmla="val 3217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platzhalter 14">
            <a:extLst>
              <a:ext uri="{FF2B5EF4-FFF2-40B4-BE49-F238E27FC236}">
                <a16:creationId xmlns:a16="http://schemas.microsoft.com/office/drawing/2014/main" id="{919EBCB6-72C0-4486-B108-21A6A404AAD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80659" y="2982906"/>
            <a:ext cx="4833314" cy="140016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</p:spTree>
    <p:extLst>
      <p:ext uri="{BB962C8B-B14F-4D97-AF65-F5344CB8AC3E}">
        <p14:creationId xmlns:p14="http://schemas.microsoft.com/office/powerpoint/2010/main" val="266070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folie (leer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517524" y="1847093"/>
            <a:ext cx="1838283" cy="2757420"/>
          </a:xfrm>
          <a:prstGeom prst="roundRect">
            <a:avLst>
              <a:gd name="adj" fmla="val 2439"/>
            </a:avLst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1"/>
          </p:nvPr>
        </p:nvSpPr>
        <p:spPr>
          <a:xfrm>
            <a:off x="2428882" y="1846662"/>
            <a:ext cx="1838625" cy="2757420"/>
          </a:xfrm>
          <a:prstGeom prst="roundRect">
            <a:avLst>
              <a:gd name="adj" fmla="val 2439"/>
            </a:avLst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2"/>
          </p:nvPr>
        </p:nvSpPr>
        <p:spPr>
          <a:xfrm>
            <a:off x="4340582" y="1846662"/>
            <a:ext cx="1838280" cy="2757420"/>
          </a:xfrm>
          <a:prstGeom prst="roundRect">
            <a:avLst>
              <a:gd name="adj" fmla="val 2439"/>
            </a:avLst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Abgerundetes Rechteck 6"/>
          <p:cNvSpPr/>
          <p:nvPr userDrawn="1"/>
        </p:nvSpPr>
        <p:spPr>
          <a:xfrm>
            <a:off x="-169049" y="1387779"/>
            <a:ext cx="9051792" cy="490117"/>
          </a:xfrm>
          <a:prstGeom prst="roundRect">
            <a:avLst/>
          </a:prstGeom>
          <a:solidFill>
            <a:srgbClr val="82162A"/>
          </a:solidFill>
          <a:ln>
            <a:solidFill>
              <a:schemeClr val="bg1">
                <a:alpha val="98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8000" tIns="72000" bIns="72000" rtlCol="0" anchor="ctr">
            <a:normAutofit lnSpcReduction="10000"/>
          </a:bodyPr>
          <a:lstStyle/>
          <a:p>
            <a:pPr algn="l"/>
            <a:endParaRPr lang="de-DE" sz="2000" dirty="0"/>
          </a:p>
        </p:txBody>
      </p:sp>
      <p:sp>
        <p:nvSpPr>
          <p:cNvPr id="8" name="Textplatzhalt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415316" y="1405618"/>
            <a:ext cx="4449743" cy="4498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Folientitel</a:t>
            </a:r>
          </a:p>
        </p:txBody>
      </p:sp>
    </p:spTree>
    <p:extLst>
      <p:ext uri="{BB962C8B-B14F-4D97-AF65-F5344CB8AC3E}">
        <p14:creationId xmlns:p14="http://schemas.microsoft.com/office/powerpoint/2010/main" val="3815466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quadratisch (leer), hel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1704105" y="1295296"/>
            <a:ext cx="4977186" cy="1458840"/>
          </a:xfrm>
          <a:prstGeom prst="roundRect">
            <a:avLst>
              <a:gd name="adj" fmla="val 3217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180000" y="1295296"/>
            <a:ext cx="1620000" cy="1440000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780659" y="1335136"/>
            <a:ext cx="4833314" cy="140016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1" name="Bildplatzhalter 3">
            <a:extLst>
              <a:ext uri="{FF2B5EF4-FFF2-40B4-BE49-F238E27FC236}">
                <a16:creationId xmlns:a16="http://schemas.microsoft.com/office/drawing/2014/main" id="{645A83C8-E9D2-4FDA-A9FE-49474396FB9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180000" y="2943066"/>
            <a:ext cx="1620000" cy="1440000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6" name="Abgerundetes Rechteck 8">
            <a:extLst>
              <a:ext uri="{FF2B5EF4-FFF2-40B4-BE49-F238E27FC236}">
                <a16:creationId xmlns:a16="http://schemas.microsoft.com/office/drawing/2014/main" id="{D32DED32-F942-4A09-AE0C-C5DEE1F16AE9}"/>
              </a:ext>
            </a:extLst>
          </p:cNvPr>
          <p:cNvSpPr/>
          <p:nvPr userDrawn="1"/>
        </p:nvSpPr>
        <p:spPr>
          <a:xfrm>
            <a:off x="1704105" y="2943066"/>
            <a:ext cx="4977186" cy="1458840"/>
          </a:xfrm>
          <a:prstGeom prst="roundRect">
            <a:avLst>
              <a:gd name="adj" fmla="val 3217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platzhalter 14">
            <a:extLst>
              <a:ext uri="{FF2B5EF4-FFF2-40B4-BE49-F238E27FC236}">
                <a16:creationId xmlns:a16="http://schemas.microsoft.com/office/drawing/2014/main" id="{919EBCB6-72C0-4486-B108-21A6A404AAD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80659" y="2982906"/>
            <a:ext cx="4833314" cy="140016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</p:spTree>
    <p:extLst>
      <p:ext uri="{BB962C8B-B14F-4D97-AF65-F5344CB8AC3E}">
        <p14:creationId xmlns:p14="http://schemas.microsoft.com/office/powerpoint/2010/main" val="21003225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eld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522288" y="1524117"/>
            <a:ext cx="6385816" cy="3079198"/>
          </a:xfrm>
          <a:prstGeom prst="roundRect">
            <a:avLst>
              <a:gd name="adj" fmla="val 3217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534815" y="1565780"/>
            <a:ext cx="6335712" cy="299369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50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eld dunke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522288" y="1524117"/>
            <a:ext cx="6385816" cy="3079198"/>
          </a:xfrm>
          <a:prstGeom prst="roundRect">
            <a:avLst>
              <a:gd name="adj" fmla="val 3217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534815" y="1565780"/>
            <a:ext cx="6335712" cy="299369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120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eld hel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522288" y="1524117"/>
            <a:ext cx="6385816" cy="3079198"/>
          </a:xfrm>
          <a:prstGeom prst="roundRect">
            <a:avLst>
              <a:gd name="adj" fmla="val 3217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534815" y="1565780"/>
            <a:ext cx="6335712" cy="299369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618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80062" y="383497"/>
            <a:ext cx="7123238" cy="385762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2921D334-520E-4FBB-B8A8-6A609B53F9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0061" y="1313097"/>
            <a:ext cx="8319281" cy="34398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1"/>
              </a:buClr>
              <a:buFont typeface="Wingdings" panose="05000000000000000000" pitchFamily="2" charset="2"/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8476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Inhalt + Bild rech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4" hasCustomPrompt="1"/>
          </p:nvPr>
        </p:nvSpPr>
        <p:spPr bwMode="auto">
          <a:xfrm>
            <a:off x="4625577" y="1420646"/>
            <a:ext cx="4518422" cy="3488194"/>
          </a:xfrm>
          <a:prstGeom prst="rect">
            <a:avLst/>
          </a:prstGeo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758" marR="0" indent="0" algn="l" defTabSz="913303">
              <a:lnSpc>
                <a:spcPct val="90000"/>
              </a:lnSpc>
              <a:spcBef>
                <a:spcPts val="599"/>
              </a:spcBef>
              <a:spcAft>
                <a:spcPts val="0"/>
              </a:spcAft>
              <a:buClr>
                <a:schemeClr val="tx2"/>
              </a:buClr>
              <a:buSzTx/>
              <a:buFont typeface="Wingdings 2"/>
              <a:buNone/>
              <a:defRPr lang="de-DE" b="0">
                <a:solidFill>
                  <a:schemeClr val="tx1">
                    <a:lumMod val="100000"/>
                  </a:schemeClr>
                </a:solidFill>
                <a:latin typeface="Arial"/>
              </a:defRPr>
            </a:lvl1pPr>
          </a:lstStyle>
          <a:p>
            <a:pPr marL="180758" marR="0" lvl="0" indent="0" algn="l" defTabSz="913303">
              <a:lnSpc>
                <a:spcPct val="90000"/>
              </a:lnSpc>
              <a:spcBef>
                <a:spcPts val="599"/>
              </a:spcBef>
              <a:spcAft>
                <a:spcPts val="0"/>
              </a:spcAft>
              <a:buClr>
                <a:schemeClr val="tx2"/>
              </a:buClr>
              <a:buSzTx/>
              <a:buFont typeface="Wingdings 2"/>
              <a:buNone/>
              <a:defRPr/>
            </a:pPr>
            <a:r>
              <a:rPr lang="de-DE"/>
              <a:t>Inhaltsplatzhalter</a:t>
            </a:r>
            <a:endParaRPr/>
          </a:p>
          <a:p>
            <a:pPr marL="180758" lvl="0" indent="0">
              <a:buNone/>
              <a:defRPr/>
            </a:pPr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 bwMode="auto">
          <a:xfrm>
            <a:off x="521551" y="1420645"/>
            <a:ext cx="3754437" cy="3488194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6"/>
          </p:nvPr>
        </p:nvSpPr>
        <p:spPr bwMode="auto">
          <a:xfrm>
            <a:off x="521495" y="1087042"/>
            <a:ext cx="3754437" cy="323850"/>
          </a:xfrm>
          <a:prstGeom prst="rect">
            <a:avLst/>
          </a:prstGeom>
          <a:noFill/>
          <a:ln/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798" b="0">
                <a:solidFill>
                  <a:schemeClr val="tx2">
                    <a:lumMod val="100000"/>
                  </a:schemeClr>
                </a:solidFill>
                <a:latin typeface="Arial"/>
              </a:defRPr>
            </a:lvl1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28650" y="4969444"/>
            <a:ext cx="7129704" cy="148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FDM Kompetenzzentrum HHU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96384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21550" y="1420645"/>
            <a:ext cx="3941762" cy="3420016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 bwMode="auto">
          <a:xfrm>
            <a:off x="4679950" y="1420646"/>
            <a:ext cx="3943350" cy="3420016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28650" y="4969444"/>
            <a:ext cx="7129704" cy="148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FDM Kompetenzzentrum HHU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39971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Inhalt + Unter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 bwMode="auto">
          <a:xfrm>
            <a:off x="521550" y="1420645"/>
            <a:ext cx="8101012" cy="3488194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 bwMode="auto">
          <a:xfrm>
            <a:off x="521495" y="1087042"/>
            <a:ext cx="8101013" cy="323850"/>
          </a:xfrm>
          <a:prstGeom prst="rect">
            <a:avLst/>
          </a:prstGeom>
          <a:noFill/>
          <a:ln/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798" b="0">
                <a:solidFill>
                  <a:schemeClr val="tx2">
                    <a:lumMod val="100000"/>
                  </a:schemeClr>
                </a:solidFill>
                <a:latin typeface="Arial"/>
              </a:defRPr>
            </a:lvl1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28650" y="4969444"/>
            <a:ext cx="7129704" cy="148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FDM Kompetenzzentrum HHU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92838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Zwei Inhalte + Unter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 tIns="0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‹Nr.›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 bwMode="auto">
          <a:xfrm>
            <a:off x="521550" y="1420645"/>
            <a:ext cx="3941762" cy="3488194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 bwMode="auto">
          <a:xfrm>
            <a:off x="4679950" y="1420646"/>
            <a:ext cx="3937000" cy="3488194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6"/>
          </p:nvPr>
        </p:nvSpPr>
        <p:spPr bwMode="auto">
          <a:xfrm>
            <a:off x="521494" y="1087042"/>
            <a:ext cx="3942556" cy="323850"/>
          </a:xfrm>
          <a:prstGeom prst="rect">
            <a:avLst/>
          </a:prstGeom>
          <a:noFill/>
          <a:ln/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798" b="0">
                <a:solidFill>
                  <a:schemeClr val="tx2">
                    <a:lumMod val="100000"/>
                  </a:schemeClr>
                </a:solidFill>
                <a:latin typeface="Arial"/>
              </a:defRPr>
            </a:lvl1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17"/>
          </p:nvPr>
        </p:nvSpPr>
        <p:spPr bwMode="auto">
          <a:xfrm>
            <a:off x="4680744" y="1087042"/>
            <a:ext cx="3942556" cy="323850"/>
          </a:xfrm>
          <a:prstGeom prst="rect">
            <a:avLst/>
          </a:prstGeom>
          <a:noFill/>
          <a:ln/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798" b="0">
                <a:solidFill>
                  <a:schemeClr val="tx2">
                    <a:lumMod val="100000"/>
                  </a:schemeClr>
                </a:solidFill>
                <a:latin typeface="Arial"/>
              </a:defRPr>
            </a:lvl1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28650" y="4969444"/>
            <a:ext cx="7129704" cy="148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FDM Kompetenzzentrum HHU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803215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+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‹Nr.›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auto">
          <a:xfrm>
            <a:off x="521550" y="1420645"/>
            <a:ext cx="8096250" cy="3488194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28650" y="4969444"/>
            <a:ext cx="7129704" cy="148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FDM Kompetenzzentrum HHU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54125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6666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36" name="Picture 5" descr="ULBD_LOGO_Weiss1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6374" y="2369758"/>
            <a:ext cx="1302656" cy="40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6985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hoch/quer (leer), Textfeld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6347328" y="1596784"/>
            <a:ext cx="2478175" cy="2317490"/>
          </a:xfrm>
          <a:prstGeom prst="roundRect">
            <a:avLst>
              <a:gd name="adj" fmla="val 3068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Bildplatzhalter 3"/>
          <p:cNvSpPr>
            <a:spLocks noGrp="1"/>
          </p:cNvSpPr>
          <p:nvPr>
            <p:ph type="pic" sz="quarter" idx="19"/>
          </p:nvPr>
        </p:nvSpPr>
        <p:spPr>
          <a:xfrm>
            <a:off x="2116191" y="1401715"/>
            <a:ext cx="4311342" cy="3227321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19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86993" y="1401714"/>
            <a:ext cx="2149346" cy="3227322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6459983" y="1638117"/>
            <a:ext cx="2315049" cy="223337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82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hoch/quer (leer), Textfeld dunke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 userDrawn="1"/>
        </p:nvSpPr>
        <p:spPr>
          <a:xfrm>
            <a:off x="6347328" y="1596784"/>
            <a:ext cx="2478175" cy="2317490"/>
          </a:xfrm>
          <a:prstGeom prst="roundRect">
            <a:avLst>
              <a:gd name="adj" fmla="val 3068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Bildplatzhalter 3"/>
          <p:cNvSpPr>
            <a:spLocks noGrp="1"/>
          </p:cNvSpPr>
          <p:nvPr>
            <p:ph type="pic" sz="quarter" idx="19"/>
          </p:nvPr>
        </p:nvSpPr>
        <p:spPr>
          <a:xfrm>
            <a:off x="2116191" y="1401715"/>
            <a:ext cx="4311342" cy="3227321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19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86993" y="1401714"/>
            <a:ext cx="2149346" cy="3227322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6459983" y="1638117"/>
            <a:ext cx="2315049" cy="223337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7970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hoch/quer (leer), Textfeld hel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 userDrawn="1"/>
        </p:nvSpPr>
        <p:spPr>
          <a:xfrm>
            <a:off x="6347328" y="1596784"/>
            <a:ext cx="2478175" cy="2317490"/>
          </a:xfrm>
          <a:prstGeom prst="roundRect">
            <a:avLst>
              <a:gd name="adj" fmla="val 2837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Bildplatzhalter 3"/>
          <p:cNvSpPr>
            <a:spLocks noGrp="1"/>
          </p:cNvSpPr>
          <p:nvPr>
            <p:ph type="pic" sz="quarter" idx="19"/>
          </p:nvPr>
        </p:nvSpPr>
        <p:spPr>
          <a:xfrm>
            <a:off x="2116191" y="1401715"/>
            <a:ext cx="4311342" cy="3227321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19" name="Bildplatzhalter 3"/>
          <p:cNvSpPr>
            <a:spLocks noGrp="1"/>
          </p:cNvSpPr>
          <p:nvPr>
            <p:ph type="pic" sz="quarter" idx="20"/>
          </p:nvPr>
        </p:nvSpPr>
        <p:spPr>
          <a:xfrm>
            <a:off x="-86993" y="1401714"/>
            <a:ext cx="2149346" cy="3227322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6459983" y="1638117"/>
            <a:ext cx="2315049" cy="223337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730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quer (leer), Stichw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 userDrawn="1"/>
        </p:nvSpPr>
        <p:spPr>
          <a:xfrm>
            <a:off x="6851016" y="1513421"/>
            <a:ext cx="1974487" cy="720000"/>
          </a:xfrm>
          <a:prstGeom prst="roundRect">
            <a:avLst>
              <a:gd name="adj" fmla="val 10913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6851016" y="3089353"/>
            <a:ext cx="1974488" cy="720000"/>
          </a:xfrm>
          <a:prstGeom prst="roundRect">
            <a:avLst>
              <a:gd name="adj" fmla="val 1091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Abgerundetes Rechteck 15"/>
          <p:cNvSpPr/>
          <p:nvPr userDrawn="1"/>
        </p:nvSpPr>
        <p:spPr>
          <a:xfrm>
            <a:off x="6851016" y="2299800"/>
            <a:ext cx="1974487" cy="720000"/>
          </a:xfrm>
          <a:prstGeom prst="roundRect">
            <a:avLst>
              <a:gd name="adj" fmla="val 10913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Bildplatzhalter 3"/>
          <p:cNvSpPr>
            <a:spLocks noGrp="1"/>
          </p:cNvSpPr>
          <p:nvPr>
            <p:ph type="pic" sz="quarter" idx="18"/>
          </p:nvPr>
        </p:nvSpPr>
        <p:spPr>
          <a:xfrm>
            <a:off x="-91508" y="1401531"/>
            <a:ext cx="3481736" cy="260282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21" name="Bildplatzhalter 3"/>
          <p:cNvSpPr>
            <a:spLocks noGrp="1"/>
          </p:cNvSpPr>
          <p:nvPr>
            <p:ph type="pic" sz="quarter" idx="19"/>
          </p:nvPr>
        </p:nvSpPr>
        <p:spPr>
          <a:xfrm>
            <a:off x="3436008" y="1401531"/>
            <a:ext cx="3481736" cy="2602826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949335" y="1555084"/>
            <a:ext cx="1829944" cy="63733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18" name="Textplatzhalt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6945089" y="2341133"/>
            <a:ext cx="1829944" cy="63733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19" name="Textplatzhalt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6945089" y="3130686"/>
            <a:ext cx="1829944" cy="63733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6145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quadratisch (leer), Stichw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 3"/>
          <p:cNvSpPr>
            <a:spLocks noGrp="1"/>
          </p:cNvSpPr>
          <p:nvPr>
            <p:ph type="pic" sz="quarter" idx="18"/>
          </p:nvPr>
        </p:nvSpPr>
        <p:spPr>
          <a:xfrm>
            <a:off x="-59426" y="1390835"/>
            <a:ext cx="3293470" cy="3240000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4" name="Abgerundetes Rechteck 13"/>
          <p:cNvSpPr/>
          <p:nvPr userDrawn="1"/>
        </p:nvSpPr>
        <p:spPr>
          <a:xfrm>
            <a:off x="6487403" y="1513421"/>
            <a:ext cx="2357144" cy="720000"/>
          </a:xfrm>
          <a:prstGeom prst="roundRect">
            <a:avLst>
              <a:gd name="adj" fmla="val 10913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6463339" y="3089352"/>
            <a:ext cx="2381208" cy="720000"/>
          </a:xfrm>
          <a:prstGeom prst="roundRect">
            <a:avLst>
              <a:gd name="adj" fmla="val 1091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Abgerundetes Rechteck 15"/>
          <p:cNvSpPr/>
          <p:nvPr userDrawn="1"/>
        </p:nvSpPr>
        <p:spPr>
          <a:xfrm>
            <a:off x="6487403" y="2299800"/>
            <a:ext cx="2357144" cy="720000"/>
          </a:xfrm>
          <a:prstGeom prst="roundRect">
            <a:avLst>
              <a:gd name="adj" fmla="val 10913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569348" y="1555084"/>
            <a:ext cx="2237766" cy="63733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18" name="Textplatzhalt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6564943" y="2341133"/>
            <a:ext cx="2242171" cy="63733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19" name="Textplatzhalt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6564943" y="3130686"/>
            <a:ext cx="2242172" cy="63733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3" name="Bildplatzhalter 3"/>
          <p:cNvSpPr>
            <a:spLocks noGrp="1"/>
          </p:cNvSpPr>
          <p:nvPr>
            <p:ph type="pic" sz="quarter" idx="19"/>
          </p:nvPr>
        </p:nvSpPr>
        <p:spPr>
          <a:xfrm>
            <a:off x="3303555" y="1390835"/>
            <a:ext cx="3240000" cy="3240000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35660900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quer (leer), Textfeld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4393976" y="1524118"/>
            <a:ext cx="4446733" cy="2214963"/>
          </a:xfrm>
          <a:prstGeom prst="roundRect">
            <a:avLst>
              <a:gd name="adj" fmla="val 3670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566756" y="1565780"/>
            <a:ext cx="4206052" cy="211445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1" name="Bildplatzhalter 3"/>
          <p:cNvSpPr>
            <a:spLocks noGrp="1"/>
          </p:cNvSpPr>
          <p:nvPr>
            <p:ph type="pic" sz="quarter" idx="15"/>
          </p:nvPr>
        </p:nvSpPr>
        <p:spPr>
          <a:xfrm>
            <a:off x="-187758" y="1262502"/>
            <a:ext cx="4722826" cy="3530624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5487016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quer (leer), Textfeld dunke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4393976" y="1524118"/>
            <a:ext cx="4446733" cy="2214963"/>
          </a:xfrm>
          <a:prstGeom prst="roundRect">
            <a:avLst>
              <a:gd name="adj" fmla="val 2946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566756" y="1565780"/>
            <a:ext cx="4206052" cy="211445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1" name="Bildplatzhalter 3"/>
          <p:cNvSpPr>
            <a:spLocks noGrp="1"/>
          </p:cNvSpPr>
          <p:nvPr>
            <p:ph type="pic" sz="quarter" idx="15"/>
          </p:nvPr>
        </p:nvSpPr>
        <p:spPr>
          <a:xfrm>
            <a:off x="-187758" y="1262502"/>
            <a:ext cx="4722826" cy="3530624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38785987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quer (leer), Textfeld hell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4393976" y="1524118"/>
            <a:ext cx="4446733" cy="2214963"/>
          </a:xfrm>
          <a:prstGeom prst="roundRect">
            <a:avLst>
              <a:gd name="adj" fmla="val 3429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566756" y="1565780"/>
            <a:ext cx="4206052" cy="211445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1" name="Bildplatzhalter 3"/>
          <p:cNvSpPr>
            <a:spLocks noGrp="1"/>
          </p:cNvSpPr>
          <p:nvPr>
            <p:ph type="pic" sz="quarter" idx="15"/>
          </p:nvPr>
        </p:nvSpPr>
        <p:spPr>
          <a:xfrm>
            <a:off x="-187758" y="1262502"/>
            <a:ext cx="4722826" cy="3530624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37439559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quer (leer), 3 Text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4393977" y="1524117"/>
            <a:ext cx="4428625" cy="936000"/>
          </a:xfrm>
          <a:prstGeom prst="roundRect">
            <a:avLst>
              <a:gd name="adj" fmla="val 8056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Abgerundetes Rechteck 5"/>
          <p:cNvSpPr/>
          <p:nvPr userDrawn="1"/>
        </p:nvSpPr>
        <p:spPr>
          <a:xfrm>
            <a:off x="4393977" y="3519726"/>
            <a:ext cx="4428625" cy="936000"/>
          </a:xfrm>
          <a:prstGeom prst="roundRect">
            <a:avLst>
              <a:gd name="adj" fmla="val 8628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Abgerundetes Rechteck 6"/>
          <p:cNvSpPr/>
          <p:nvPr userDrawn="1"/>
        </p:nvSpPr>
        <p:spPr>
          <a:xfrm>
            <a:off x="4393977" y="2519474"/>
            <a:ext cx="4428625" cy="936000"/>
          </a:xfrm>
          <a:prstGeom prst="roundRect">
            <a:avLst>
              <a:gd name="adj" fmla="val 8056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535070" y="1565780"/>
            <a:ext cx="4239961" cy="83584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1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35070" y="2561136"/>
            <a:ext cx="4239962" cy="840741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12" name="Textplatzhalt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4535068" y="3561389"/>
            <a:ext cx="4239963" cy="84312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Textfeld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-187758" y="1262502"/>
            <a:ext cx="4722826" cy="3530624"/>
          </a:xfrm>
          <a:prstGeom prst="roundRect">
            <a:avLst>
              <a:gd name="adj" fmla="val 2845"/>
            </a:avLst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  <a:p>
            <a:r>
              <a:rPr lang="de-DE" dirty="0"/>
              <a:t>             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1336483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 userDrawn="1"/>
        </p:nvSpPr>
        <p:spPr>
          <a:xfrm>
            <a:off x="1191895" y="2249667"/>
            <a:ext cx="5893197" cy="490117"/>
          </a:xfrm>
          <a:prstGeom prst="roundRect">
            <a:avLst/>
          </a:prstGeom>
          <a:solidFill>
            <a:srgbClr val="82162A"/>
          </a:solidFill>
          <a:ln>
            <a:solidFill>
              <a:schemeClr val="bg1">
                <a:alpha val="98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8000" tIns="72000" bIns="72000" rtlCol="0" anchor="ctr">
            <a:normAutofit lnSpcReduction="10000"/>
          </a:bodyPr>
          <a:lstStyle/>
          <a:p>
            <a:pPr algn="l"/>
            <a:endParaRPr lang="de-DE" sz="2000" dirty="0"/>
          </a:p>
        </p:txBody>
      </p:sp>
      <p:sp>
        <p:nvSpPr>
          <p:cNvPr id="8" name="Ellipse 7"/>
          <p:cNvSpPr/>
          <p:nvPr userDrawn="1"/>
        </p:nvSpPr>
        <p:spPr>
          <a:xfrm>
            <a:off x="643016" y="1658302"/>
            <a:ext cx="1081482" cy="10814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94261" y="2249667"/>
            <a:ext cx="4449743" cy="4901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159" b="42406" l="69286" r="759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481" t="23710" r="22652" b="54836"/>
          <a:stretch/>
        </p:blipFill>
        <p:spPr>
          <a:xfrm rot="164230">
            <a:off x="6357452" y="2067340"/>
            <a:ext cx="641785" cy="874646"/>
          </a:xfrm>
          <a:prstGeom prst="rect">
            <a:avLst/>
          </a:prstGeom>
        </p:spPr>
      </p:pic>
      <p:sp>
        <p:nvSpPr>
          <p:cNvPr id="9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58254" y="2004607"/>
            <a:ext cx="441045" cy="49011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5632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 BY 4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84" y="3663846"/>
            <a:ext cx="896533" cy="336200"/>
          </a:xfrm>
          <a:prstGeom prst="rect">
            <a:avLst/>
          </a:prstGeom>
        </p:spPr>
      </p:pic>
      <p:sp>
        <p:nvSpPr>
          <p:cNvPr id="15" name="Textplatzhalt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413175" y="4097620"/>
            <a:ext cx="5724204" cy="20785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000" baseline="0">
                <a:solidFill>
                  <a:schemeClr val="tx1">
                    <a:lumMod val="75000"/>
                    <a:lumOff val="2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(Titel des Materials)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422229" y="4526384"/>
            <a:ext cx="54761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HHU Celeste Sans" panose="020B0504040101020102" pitchFamily="34" charset="0"/>
              </a:rPr>
              <a:t>für HHU Düsseldorf ist lizenziert unter CC BY-SA 4.0.</a:t>
            </a:r>
          </a:p>
        </p:txBody>
      </p:sp>
      <p:sp>
        <p:nvSpPr>
          <p:cNvPr id="17" name="Textfeld 16"/>
          <p:cNvSpPr txBox="1"/>
          <p:nvPr userDrawn="1"/>
        </p:nvSpPr>
        <p:spPr>
          <a:xfrm>
            <a:off x="426569" y="4299567"/>
            <a:ext cx="3905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HHU Celeste Sans" panose="020B0504040101020102" pitchFamily="34" charset="0"/>
              </a:rPr>
              <a:t>von Universitäts- und Landesbibliothek Düsseldorf </a:t>
            </a:r>
          </a:p>
        </p:txBody>
      </p:sp>
    </p:spTree>
    <p:extLst>
      <p:ext uri="{BB962C8B-B14F-4D97-AF65-F5344CB8AC3E}">
        <p14:creationId xmlns:p14="http://schemas.microsoft.com/office/powerpoint/2010/main" val="2916893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itel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1510162" y="3051044"/>
            <a:ext cx="5134896" cy="138632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Kapiteltitel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47443" y="1925945"/>
            <a:ext cx="1062719" cy="2511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357" y="4044902"/>
            <a:ext cx="2478015" cy="809485"/>
          </a:xfrm>
          <a:prstGeom prst="rect">
            <a:avLst/>
          </a:prstGeom>
        </p:spPr>
      </p:pic>
      <p:sp>
        <p:nvSpPr>
          <p:cNvPr id="17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Holder 3">
            <a:extLst>
              <a:ext uri="{FF2B5EF4-FFF2-40B4-BE49-F238E27FC236}">
                <a16:creationId xmlns:a16="http://schemas.microsoft.com/office/drawing/2014/main" id="{3299EB9C-AF93-46B9-874F-99C450B3EDD6}"/>
              </a:ext>
            </a:extLst>
          </p:cNvPr>
          <p:cNvSpPr txBox="1">
            <a:spLocks/>
          </p:cNvSpPr>
          <p:nvPr userDrawn="1"/>
        </p:nvSpPr>
        <p:spPr>
          <a:xfrm>
            <a:off x="8194726" y="4960621"/>
            <a:ext cx="825903" cy="182879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spcBef>
                <a:spcPts val="5"/>
              </a:spcBef>
            </a:pPr>
            <a:r>
              <a:rPr lang="de-DE" b="1" spc="10" dirty="0"/>
              <a:t>ulb.hhu.de</a:t>
            </a:r>
          </a:p>
        </p:txBody>
      </p:sp>
    </p:spTree>
    <p:extLst>
      <p:ext uri="{BB962C8B-B14F-4D97-AF65-F5344CB8AC3E}">
        <p14:creationId xmlns:p14="http://schemas.microsoft.com/office/powerpoint/2010/main" val="158368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921D334-520E-4FBB-B8A8-6A609B53F9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0061" y="1299029"/>
            <a:ext cx="4394394" cy="34398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1"/>
              </a:buClr>
              <a:buFont typeface="Wingdings" panose="05000000000000000000" pitchFamily="2" charset="2"/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0"/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5"/>
          </p:nvPr>
        </p:nvSpPr>
        <p:spPr>
          <a:xfrm>
            <a:off x="4993250" y="1299029"/>
            <a:ext cx="3792024" cy="3439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Bild</a:t>
            </a:r>
          </a:p>
        </p:txBody>
      </p:sp>
      <p:sp>
        <p:nvSpPr>
          <p:cNvPr id="6" name="Titel 3"/>
          <p:cNvSpPr>
            <a:spLocks noGrp="1"/>
          </p:cNvSpPr>
          <p:nvPr>
            <p:ph type="title"/>
          </p:nvPr>
        </p:nvSpPr>
        <p:spPr>
          <a:xfrm>
            <a:off x="480062" y="383497"/>
            <a:ext cx="7123238" cy="385762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3354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e Bibliothek – Viele Stand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 userDrawn="1"/>
        </p:nvSpPr>
        <p:spPr>
          <a:xfrm>
            <a:off x="-143363" y="1174413"/>
            <a:ext cx="5214376" cy="3724554"/>
          </a:xfrm>
          <a:prstGeom prst="roundRect">
            <a:avLst>
              <a:gd name="adj" fmla="val 295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Eine Bibliothek – Viele Standorte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919" y="3579080"/>
            <a:ext cx="1009672" cy="1009672"/>
          </a:xfrm>
          <a:prstGeom prst="rect">
            <a:avLst/>
          </a:prstGeom>
        </p:spPr>
      </p:pic>
      <p:sp>
        <p:nvSpPr>
          <p:cNvPr id="2" name="Abgerundetes Rechteck 1"/>
          <p:cNvSpPr/>
          <p:nvPr userDrawn="1"/>
        </p:nvSpPr>
        <p:spPr>
          <a:xfrm>
            <a:off x="-143363" y="1149361"/>
            <a:ext cx="6456481" cy="3724554"/>
          </a:xfrm>
          <a:prstGeom prst="roundRect">
            <a:avLst>
              <a:gd name="adj" fmla="val 28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84" y="1174413"/>
            <a:ext cx="3806203" cy="367457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941" y="3540967"/>
            <a:ext cx="1044931" cy="104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871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Stichwor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999E1DB-E7F9-486F-9093-8A5D1B43E40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Abgerundetes Rechteck 4"/>
          <p:cNvSpPr/>
          <p:nvPr userDrawn="1"/>
        </p:nvSpPr>
        <p:spPr>
          <a:xfrm>
            <a:off x="4393977" y="1524118"/>
            <a:ext cx="3305008" cy="573444"/>
          </a:xfrm>
          <a:prstGeom prst="roundRect">
            <a:avLst>
              <a:gd name="adj" fmla="val 10913"/>
            </a:avLst>
          </a:prstGeom>
          <a:solidFill>
            <a:srgbClr val="8319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Abgerundetes Rechteck 5"/>
          <p:cNvSpPr/>
          <p:nvPr userDrawn="1"/>
        </p:nvSpPr>
        <p:spPr>
          <a:xfrm>
            <a:off x="4393977" y="2835816"/>
            <a:ext cx="3305008" cy="573444"/>
          </a:xfrm>
          <a:prstGeom prst="roundRect">
            <a:avLst>
              <a:gd name="adj" fmla="val 1091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Abgerundetes Rechteck 6"/>
          <p:cNvSpPr/>
          <p:nvPr userDrawn="1"/>
        </p:nvSpPr>
        <p:spPr>
          <a:xfrm>
            <a:off x="4393977" y="2179967"/>
            <a:ext cx="3305008" cy="573444"/>
          </a:xfrm>
          <a:prstGeom prst="roundRect">
            <a:avLst>
              <a:gd name="adj" fmla="val 10913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>
            <a:normAutofit/>
          </a:bodyPr>
          <a:lstStyle/>
          <a:p>
            <a:pPr algn="l"/>
            <a:endParaRPr lang="de-DE" b="0" cap="none" spc="0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-187758" y="1262502"/>
            <a:ext cx="4722829" cy="3530624"/>
          </a:xfrm>
          <a:prstGeom prst="roundRect">
            <a:avLst>
              <a:gd name="adj" fmla="val 3694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4535071" y="1565781"/>
            <a:ext cx="3116305" cy="4901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11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35070" y="2221630"/>
            <a:ext cx="3116305" cy="4901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12" name="Textplatzhalt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4535069" y="2877479"/>
            <a:ext cx="3116305" cy="4901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Stichworte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2288" y="392113"/>
            <a:ext cx="7046912" cy="338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HHU Celeste Sans" panose="020B0504040101020102" pitchFamily="34" charset="0"/>
              </a:defRPr>
            </a:lvl1pPr>
          </a:lstStyle>
          <a:p>
            <a:pPr lvl="0"/>
            <a:r>
              <a:rPr lang="de-DE" dirty="0"/>
              <a:t>Kapiteltitel einfügen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8403" y="4948112"/>
            <a:ext cx="7402512" cy="190863"/>
          </a:xfrm>
          <a:prstGeom prst="rect">
            <a:avLst/>
          </a:prstGeom>
        </p:spPr>
        <p:txBody>
          <a:bodyPr tIns="3600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Vortragstitel  </a:t>
            </a:r>
            <a:r>
              <a:rPr lang="de-DE" sz="1000" b="0" spc="10" dirty="0">
                <a:solidFill>
                  <a:schemeClr val="bg1"/>
                </a:solidFill>
              </a:rPr>
              <a:t>I </a:t>
            </a:r>
            <a:r>
              <a:rPr lang="de-DE" dirty="0"/>
              <a:t> Vortragende*r  </a:t>
            </a:r>
            <a:r>
              <a:rPr lang="de-DE" sz="1000" b="0" spc="10" dirty="0">
                <a:solidFill>
                  <a:schemeClr val="bg1"/>
                </a:solidFill>
              </a:rPr>
              <a:t>I  </a:t>
            </a:r>
            <a:r>
              <a:rPr lang="de-DE" dirty="0"/>
              <a:t>Vortragsdatum</a:t>
            </a:r>
            <a:endParaRPr lang="de-DE" sz="8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09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8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slideLayout" Target="../slideLayouts/slideLayout27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14.png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-4877" y="1066636"/>
            <a:ext cx="9148875" cy="40768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" name="Grafik 6">
            <a:extLst>
              <a:ext uri="{FF2B5EF4-FFF2-40B4-BE49-F238E27FC236}">
                <a16:creationId xmlns:a16="http://schemas.microsoft.com/office/drawing/2014/main" id="{4A50CB4E-A2BD-42A4-89AF-00FBAF42ED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288" y="342677"/>
            <a:ext cx="1528921" cy="584196"/>
            <a:chOff x="695325" y="516229"/>
            <a:chExt cx="2556359" cy="975572"/>
          </a:xfrm>
          <a:solidFill>
            <a:srgbClr val="0072BC"/>
          </a:solidFill>
        </p:grpSpPr>
        <p:sp>
          <p:nvSpPr>
            <p:cNvPr id="8" name="Freihandform: Form 8">
              <a:extLst>
                <a:ext uri="{FF2B5EF4-FFF2-40B4-BE49-F238E27FC236}">
                  <a16:creationId xmlns:a16="http://schemas.microsoft.com/office/drawing/2014/main" id="{25C16EB5-4461-4758-A5F1-9FCFC409D904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solidFill>
              <a:srgbClr val="0072BC"/>
            </a:solidFill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9" name="Freihandform: Form 9">
              <a:extLst>
                <a:ext uri="{FF2B5EF4-FFF2-40B4-BE49-F238E27FC236}">
                  <a16:creationId xmlns:a16="http://schemas.microsoft.com/office/drawing/2014/main" id="{74F2F414-99B5-4842-AE69-123A75660DF4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solidFill>
              <a:srgbClr val="0072BC"/>
            </a:solidFill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0" name="Freihandform: Form 10">
              <a:extLst>
                <a:ext uri="{FF2B5EF4-FFF2-40B4-BE49-F238E27FC236}">
                  <a16:creationId xmlns:a16="http://schemas.microsoft.com/office/drawing/2014/main" id="{2AE2AF92-0F47-4975-97EE-AD59D0F4352B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solidFill>
              <a:srgbClr val="0072BC"/>
            </a:solidFill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1" name="Freihandform: Form 11">
              <a:extLst>
                <a:ext uri="{FF2B5EF4-FFF2-40B4-BE49-F238E27FC236}">
                  <a16:creationId xmlns:a16="http://schemas.microsoft.com/office/drawing/2014/main" id="{39DDEE01-97C2-45BB-8AA5-588FD5885C5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solidFill>
              <a:srgbClr val="0072BC"/>
            </a:solidFill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376" y="4005233"/>
            <a:ext cx="2131006" cy="70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19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1" r:id="rId2"/>
    <p:sldLayoutId id="2147483741" r:id="rId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055816"/>
            <a:ext cx="9144000" cy="4087684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" name="Grafik 6">
            <a:extLst>
              <a:ext uri="{FF2B5EF4-FFF2-40B4-BE49-F238E27FC236}">
                <a16:creationId xmlns:a16="http://schemas.microsoft.com/office/drawing/2014/main" id="{4A50CB4E-A2BD-42A4-89AF-00FBAF42ED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288" y="342677"/>
            <a:ext cx="1528921" cy="584196"/>
            <a:chOff x="695325" y="516229"/>
            <a:chExt cx="2556359" cy="975572"/>
          </a:xfrm>
          <a:solidFill>
            <a:srgbClr val="0072BC"/>
          </a:solidFill>
        </p:grpSpPr>
        <p:sp>
          <p:nvSpPr>
            <p:cNvPr id="8" name="Freihandform: Form 8">
              <a:extLst>
                <a:ext uri="{FF2B5EF4-FFF2-40B4-BE49-F238E27FC236}">
                  <a16:creationId xmlns:a16="http://schemas.microsoft.com/office/drawing/2014/main" id="{25C16EB5-4461-4758-A5F1-9FCFC409D904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solidFill>
              <a:srgbClr val="0072BC"/>
            </a:solidFill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9" name="Freihandform: Form 9">
              <a:extLst>
                <a:ext uri="{FF2B5EF4-FFF2-40B4-BE49-F238E27FC236}">
                  <a16:creationId xmlns:a16="http://schemas.microsoft.com/office/drawing/2014/main" id="{74F2F414-99B5-4842-AE69-123A75660DF4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solidFill>
              <a:srgbClr val="0072BC"/>
            </a:solidFill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0" name="Freihandform: Form 10">
              <a:extLst>
                <a:ext uri="{FF2B5EF4-FFF2-40B4-BE49-F238E27FC236}">
                  <a16:creationId xmlns:a16="http://schemas.microsoft.com/office/drawing/2014/main" id="{2AE2AF92-0F47-4975-97EE-AD59D0F4352B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solidFill>
              <a:srgbClr val="0072BC"/>
            </a:solidFill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1" name="Freihandform: Form 11">
              <a:extLst>
                <a:ext uri="{FF2B5EF4-FFF2-40B4-BE49-F238E27FC236}">
                  <a16:creationId xmlns:a16="http://schemas.microsoft.com/office/drawing/2014/main" id="{39DDEE01-97C2-45BB-8AA5-588FD5885C5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solidFill>
              <a:srgbClr val="0072BC"/>
            </a:solidFill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66635"/>
            <a:ext cx="9143999" cy="4076865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763" y="4050557"/>
            <a:ext cx="2304998" cy="759982"/>
          </a:xfrm>
          <a:prstGeom prst="rect">
            <a:avLst/>
          </a:prstGeom>
        </p:spPr>
      </p:pic>
      <p:sp>
        <p:nvSpPr>
          <p:cNvPr id="13" name="bk object 18">
            <a:extLst>
              <a:ext uri="{FF2B5EF4-FFF2-40B4-BE49-F238E27FC236}">
                <a16:creationId xmlns:a16="http://schemas.microsoft.com/office/drawing/2014/main" id="{43762DC1-C2FD-42CE-AFEB-715EE62A1F3D}"/>
              </a:ext>
            </a:extLst>
          </p:cNvPr>
          <p:cNvSpPr/>
          <p:nvPr userDrawn="1"/>
        </p:nvSpPr>
        <p:spPr>
          <a:xfrm>
            <a:off x="-4877" y="4945380"/>
            <a:ext cx="403794" cy="198120"/>
          </a:xfrm>
          <a:custGeom>
            <a:avLst/>
            <a:gdLst/>
            <a:ahLst/>
            <a:cxnLst/>
            <a:rect l="l" t="t" r="r" b="b"/>
            <a:pathLst>
              <a:path w="9144000" h="198120">
                <a:moveTo>
                  <a:pt x="0" y="197993"/>
                </a:moveTo>
                <a:lnTo>
                  <a:pt x="9144000" y="197993"/>
                </a:lnTo>
                <a:lnTo>
                  <a:pt x="9144000" y="0"/>
                </a:lnTo>
                <a:lnTo>
                  <a:pt x="0" y="0"/>
                </a:lnTo>
                <a:lnTo>
                  <a:pt x="0" y="1979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bk object 18">
            <a:extLst>
              <a:ext uri="{FF2B5EF4-FFF2-40B4-BE49-F238E27FC236}">
                <a16:creationId xmlns:a16="http://schemas.microsoft.com/office/drawing/2014/main" id="{76098270-8824-46AE-A5C5-CD99A62A1C4C}"/>
              </a:ext>
            </a:extLst>
          </p:cNvPr>
          <p:cNvSpPr/>
          <p:nvPr userDrawn="1"/>
        </p:nvSpPr>
        <p:spPr>
          <a:xfrm>
            <a:off x="480061" y="4945380"/>
            <a:ext cx="8663939" cy="198120"/>
          </a:xfrm>
          <a:custGeom>
            <a:avLst/>
            <a:gdLst/>
            <a:ahLst/>
            <a:cxnLst/>
            <a:rect l="l" t="t" r="r" b="b"/>
            <a:pathLst>
              <a:path w="9144000" h="198120">
                <a:moveTo>
                  <a:pt x="0" y="197993"/>
                </a:moveTo>
                <a:lnTo>
                  <a:pt x="9144000" y="197993"/>
                </a:lnTo>
                <a:lnTo>
                  <a:pt x="9144000" y="0"/>
                </a:lnTo>
                <a:lnTo>
                  <a:pt x="0" y="0"/>
                </a:lnTo>
                <a:lnTo>
                  <a:pt x="0" y="1979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Holder 3">
            <a:extLst>
              <a:ext uri="{FF2B5EF4-FFF2-40B4-BE49-F238E27FC236}">
                <a16:creationId xmlns:a16="http://schemas.microsoft.com/office/drawing/2014/main" id="{2BFC77C0-AC27-4B59-B87D-53BA9D0EBF39}"/>
              </a:ext>
            </a:extLst>
          </p:cNvPr>
          <p:cNvSpPr txBox="1">
            <a:spLocks/>
          </p:cNvSpPr>
          <p:nvPr userDrawn="1"/>
        </p:nvSpPr>
        <p:spPr>
          <a:xfrm>
            <a:off x="7516368" y="4960621"/>
            <a:ext cx="1504261" cy="182879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spcBef>
                <a:spcPts val="5"/>
              </a:spcBef>
            </a:pPr>
            <a:r>
              <a:rPr lang="de-DE" b="1" spc="10" dirty="0"/>
              <a:t>ulb.hhu.de | fdm.hhu.de</a:t>
            </a:r>
          </a:p>
        </p:txBody>
      </p:sp>
    </p:spTree>
    <p:extLst>
      <p:ext uri="{BB962C8B-B14F-4D97-AF65-F5344CB8AC3E}">
        <p14:creationId xmlns:p14="http://schemas.microsoft.com/office/powerpoint/2010/main" val="5656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78" r:id="rId2"/>
    <p:sldLayoutId id="2147483785" r:id="rId3"/>
    <p:sldLayoutId id="2147483786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-4877" y="1066636"/>
            <a:ext cx="9148875" cy="40768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bk object 18">
            <a:extLst>
              <a:ext uri="{FF2B5EF4-FFF2-40B4-BE49-F238E27FC236}">
                <a16:creationId xmlns:a16="http://schemas.microsoft.com/office/drawing/2014/main" id="{43762DC1-C2FD-42CE-AFEB-715EE62A1F3D}"/>
              </a:ext>
            </a:extLst>
          </p:cNvPr>
          <p:cNvSpPr/>
          <p:nvPr userDrawn="1"/>
        </p:nvSpPr>
        <p:spPr>
          <a:xfrm>
            <a:off x="-4877" y="4945380"/>
            <a:ext cx="403794" cy="198120"/>
          </a:xfrm>
          <a:custGeom>
            <a:avLst/>
            <a:gdLst/>
            <a:ahLst/>
            <a:cxnLst/>
            <a:rect l="l" t="t" r="r" b="b"/>
            <a:pathLst>
              <a:path w="9144000" h="198120">
                <a:moveTo>
                  <a:pt x="0" y="197993"/>
                </a:moveTo>
                <a:lnTo>
                  <a:pt x="9144000" y="197993"/>
                </a:lnTo>
                <a:lnTo>
                  <a:pt x="9144000" y="0"/>
                </a:lnTo>
                <a:lnTo>
                  <a:pt x="0" y="0"/>
                </a:lnTo>
                <a:lnTo>
                  <a:pt x="0" y="1979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" name="Grafik 9">
            <a:extLst>
              <a:ext uri="{FF2B5EF4-FFF2-40B4-BE49-F238E27FC236}">
                <a16:creationId xmlns:a16="http://schemas.microsoft.com/office/drawing/2014/main" id="{A240364D-AE4D-440E-88A8-B05FF302FB9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3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49" name="Freihandform: Form 20">
                <a:extLst>
                  <a:ext uri="{FF2B5EF4-FFF2-40B4-BE49-F238E27FC236}">
                    <a16:creationId xmlns:a16="http://schemas.microsoft.com/office/drawing/2014/main" id="{C5CA81CC-0A8C-4F0A-898F-756081956301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0" name="Freihandform: Form 21">
                <a:extLst>
                  <a:ext uri="{FF2B5EF4-FFF2-40B4-BE49-F238E27FC236}">
                    <a16:creationId xmlns:a16="http://schemas.microsoft.com/office/drawing/2014/main" id="{1076D363-C034-4E14-9F45-AC0FCE1EDB1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1" name="Freihandform: Form 22">
                <a:extLst>
                  <a:ext uri="{FF2B5EF4-FFF2-40B4-BE49-F238E27FC236}">
                    <a16:creationId xmlns:a16="http://schemas.microsoft.com/office/drawing/2014/main" id="{594D7886-9B36-4085-8FC4-E5D73FFB04FF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2" name="Freihandform: Form 23">
                <a:extLst>
                  <a:ext uri="{FF2B5EF4-FFF2-40B4-BE49-F238E27FC236}">
                    <a16:creationId xmlns:a16="http://schemas.microsoft.com/office/drawing/2014/main" id="{34A71752-C6CB-41A1-9ED4-535445E5CA2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3" name="Freihandform: Form 24">
                <a:extLst>
                  <a:ext uri="{FF2B5EF4-FFF2-40B4-BE49-F238E27FC236}">
                    <a16:creationId xmlns:a16="http://schemas.microsoft.com/office/drawing/2014/main" id="{0B449204-D2C5-46C7-9446-78CB3AE33C0F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4" name="Freihandform: Form 25">
                <a:extLst>
                  <a:ext uri="{FF2B5EF4-FFF2-40B4-BE49-F238E27FC236}">
                    <a16:creationId xmlns:a16="http://schemas.microsoft.com/office/drawing/2014/main" id="{836500CA-7AFD-48CA-B6D3-0D77161C68B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1" name="Freihandform: Form 26">
              <a:extLst>
                <a:ext uri="{FF2B5EF4-FFF2-40B4-BE49-F238E27FC236}">
                  <a16:creationId xmlns:a16="http://schemas.microsoft.com/office/drawing/2014/main" id="{17016B36-B092-4AFD-B601-383B7784BFBF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2" name="Freihandform: Form 27">
              <a:extLst>
                <a:ext uri="{FF2B5EF4-FFF2-40B4-BE49-F238E27FC236}">
                  <a16:creationId xmlns:a16="http://schemas.microsoft.com/office/drawing/2014/main" id="{D1A46A87-4807-4767-B647-E3EC036BC92A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3" name="Freihandform: Form 28">
              <a:extLst>
                <a:ext uri="{FF2B5EF4-FFF2-40B4-BE49-F238E27FC236}">
                  <a16:creationId xmlns:a16="http://schemas.microsoft.com/office/drawing/2014/main" id="{59FDC7EA-9A66-40BA-AEEF-50B9422FB283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4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47" name="Freihandform: Form 30">
                <a:extLst>
                  <a:ext uri="{FF2B5EF4-FFF2-40B4-BE49-F238E27FC236}">
                    <a16:creationId xmlns:a16="http://schemas.microsoft.com/office/drawing/2014/main" id="{EDC61321-1CDD-47FE-82F4-EC44AE05670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8" name="Freihandform: Form 31">
                <a:extLst>
                  <a:ext uri="{FF2B5EF4-FFF2-40B4-BE49-F238E27FC236}">
                    <a16:creationId xmlns:a16="http://schemas.microsoft.com/office/drawing/2014/main" id="{88F89A53-4AB3-4A93-B3CB-37874A98D1FD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5" name="Freihandform: Form 32">
              <a:extLst>
                <a:ext uri="{FF2B5EF4-FFF2-40B4-BE49-F238E27FC236}">
                  <a16:creationId xmlns:a16="http://schemas.microsoft.com/office/drawing/2014/main" id="{58E0EDC8-E74F-4551-8BD2-939CC38E7C3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6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45" name="Freihandform: Form 34">
                <a:extLst>
                  <a:ext uri="{FF2B5EF4-FFF2-40B4-BE49-F238E27FC236}">
                    <a16:creationId xmlns:a16="http://schemas.microsoft.com/office/drawing/2014/main" id="{9D8C1F22-3E98-4749-B684-AA127651774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6" name="Freihandform: Form 35">
                <a:extLst>
                  <a:ext uri="{FF2B5EF4-FFF2-40B4-BE49-F238E27FC236}">
                    <a16:creationId xmlns:a16="http://schemas.microsoft.com/office/drawing/2014/main" id="{1C3B0773-417D-4813-BD67-9BC2D01A3929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1B5CEBB8-8410-4826-A2E1-C3C323E13940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C2141CF3-1E59-49AE-B4F4-71225DE8DBD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7A4FE29-4562-4C15-8839-87F3DA744A7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4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499DC055-1C0A-47CE-BA62-2B92DDA092AF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CFC50087-AE06-4FC3-BF14-DD98E5DF1E5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21874895-4ADB-4607-9955-2800059B66C0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A96FB2-00D1-437E-BC9E-014BF2485AA3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</p:grpSp>
      <p:sp>
        <p:nvSpPr>
          <p:cNvPr id="55" name="Freihandform: Form 44">
            <a:extLst>
              <a:ext uri="{FF2B5EF4-FFF2-40B4-BE49-F238E27FC236}">
                <a16:creationId xmlns:a16="http://schemas.microsoft.com/office/drawing/2014/main" id="{883162FD-5920-459D-B957-31A263988D88}"/>
              </a:ext>
            </a:extLst>
          </p:cNvPr>
          <p:cNvSpPr/>
          <p:nvPr userDrawn="1"/>
        </p:nvSpPr>
        <p:spPr>
          <a:xfrm>
            <a:off x="-4877" y="390926"/>
            <a:ext cx="337406" cy="294925"/>
          </a:xfrm>
          <a:custGeom>
            <a:avLst/>
            <a:gdLst>
              <a:gd name="connsiteX0" fmla="*/ 0 w 152234"/>
              <a:gd name="connsiteY0" fmla="*/ 134353 h 132902"/>
              <a:gd name="connsiteX1" fmla="*/ 84816 w 152234"/>
              <a:gd name="connsiteY1" fmla="*/ 134353 h 132902"/>
              <a:gd name="connsiteX2" fmla="*/ 152234 w 152234"/>
              <a:gd name="connsiteY2" fmla="*/ 67176 h 132902"/>
              <a:gd name="connsiteX3" fmla="*/ 84816 w 152234"/>
              <a:gd name="connsiteY3" fmla="*/ 0 h 132902"/>
              <a:gd name="connsiteX4" fmla="*/ 0 w 152234"/>
              <a:gd name="connsiteY4" fmla="*/ 0 h 132902"/>
              <a:gd name="connsiteX5" fmla="*/ 0 w 152234"/>
              <a:gd name="connsiteY5" fmla="*/ 134353 h 13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234" h="132902">
                <a:moveTo>
                  <a:pt x="0" y="134353"/>
                </a:moveTo>
                <a:lnTo>
                  <a:pt x="84816" y="134353"/>
                </a:lnTo>
                <a:cubicBezTo>
                  <a:pt x="122029" y="134353"/>
                  <a:pt x="152234" y="104389"/>
                  <a:pt x="152234" y="67176"/>
                </a:cubicBezTo>
                <a:cubicBezTo>
                  <a:pt x="152234" y="29964"/>
                  <a:pt x="122029" y="0"/>
                  <a:pt x="84816" y="0"/>
                </a:cubicBezTo>
                <a:lnTo>
                  <a:pt x="0" y="0"/>
                </a:lnTo>
                <a:lnTo>
                  <a:pt x="0" y="13435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40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/>
          </a:p>
        </p:txBody>
      </p:sp>
      <p:sp>
        <p:nvSpPr>
          <p:cNvPr id="60" name="bk object 18">
            <a:extLst>
              <a:ext uri="{FF2B5EF4-FFF2-40B4-BE49-F238E27FC236}">
                <a16:creationId xmlns:a16="http://schemas.microsoft.com/office/drawing/2014/main" id="{76098270-8824-46AE-A5C5-CD99A62A1C4C}"/>
              </a:ext>
            </a:extLst>
          </p:cNvPr>
          <p:cNvSpPr/>
          <p:nvPr userDrawn="1"/>
        </p:nvSpPr>
        <p:spPr>
          <a:xfrm>
            <a:off x="480061" y="4945380"/>
            <a:ext cx="8663939" cy="198120"/>
          </a:xfrm>
          <a:custGeom>
            <a:avLst/>
            <a:gdLst/>
            <a:ahLst/>
            <a:cxnLst/>
            <a:rect l="l" t="t" r="r" b="b"/>
            <a:pathLst>
              <a:path w="9144000" h="198120">
                <a:moveTo>
                  <a:pt x="0" y="197993"/>
                </a:moveTo>
                <a:lnTo>
                  <a:pt x="9144000" y="197993"/>
                </a:lnTo>
                <a:lnTo>
                  <a:pt x="9144000" y="0"/>
                </a:lnTo>
                <a:lnTo>
                  <a:pt x="0" y="0"/>
                </a:lnTo>
                <a:lnTo>
                  <a:pt x="0" y="1979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Holder 3">
            <a:extLst>
              <a:ext uri="{FF2B5EF4-FFF2-40B4-BE49-F238E27FC236}">
                <a16:creationId xmlns:a16="http://schemas.microsoft.com/office/drawing/2014/main" id="{3299EB9C-AF93-46B9-874F-99C450B3EDD6}"/>
              </a:ext>
            </a:extLst>
          </p:cNvPr>
          <p:cNvSpPr txBox="1">
            <a:spLocks/>
          </p:cNvSpPr>
          <p:nvPr userDrawn="1"/>
        </p:nvSpPr>
        <p:spPr>
          <a:xfrm>
            <a:off x="7516368" y="4960621"/>
            <a:ext cx="1504261" cy="182879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spcBef>
                <a:spcPts val="5"/>
              </a:spcBef>
            </a:pPr>
            <a:r>
              <a:rPr lang="de-DE" b="1" spc="10" dirty="0"/>
              <a:t>ulb.hhu.de | fdm.hhu.de</a:t>
            </a:r>
          </a:p>
        </p:txBody>
      </p:sp>
      <p:pic>
        <p:nvPicPr>
          <p:cNvPr id="64" name="Grafik 63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711" y="4031826"/>
            <a:ext cx="2000409" cy="65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8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12" r:id="rId2"/>
    <p:sldLayoutId id="2147483750" r:id="rId3"/>
    <p:sldLayoutId id="2147483754" r:id="rId4"/>
    <p:sldLayoutId id="2147483764" r:id="rId5"/>
    <p:sldLayoutId id="2147483765" r:id="rId6"/>
    <p:sldLayoutId id="2147483766" r:id="rId7"/>
    <p:sldLayoutId id="2147483747" r:id="rId8"/>
    <p:sldLayoutId id="2147483771" r:id="rId9"/>
    <p:sldLayoutId id="2147483770" r:id="rId10"/>
    <p:sldLayoutId id="2147483779" r:id="rId11"/>
    <p:sldLayoutId id="2147483780" r:id="rId12"/>
    <p:sldLayoutId id="2147483781" r:id="rId13"/>
    <p:sldLayoutId id="2147483772" r:id="rId14"/>
    <p:sldLayoutId id="2147483773" r:id="rId15"/>
    <p:sldLayoutId id="2147483774" r:id="rId16"/>
    <p:sldLayoutId id="2147483782" r:id="rId17"/>
    <p:sldLayoutId id="2147483787" r:id="rId18"/>
    <p:sldLayoutId id="2147483788" r:id="rId19"/>
    <p:sldLayoutId id="2147483789" r:id="rId20"/>
    <p:sldLayoutId id="2147483790" r:id="rId21"/>
    <p:sldLayoutId id="2147483792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-4877" y="1066636"/>
            <a:ext cx="9148875" cy="40768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bk object 18">
            <a:extLst>
              <a:ext uri="{FF2B5EF4-FFF2-40B4-BE49-F238E27FC236}">
                <a16:creationId xmlns:a16="http://schemas.microsoft.com/office/drawing/2014/main" id="{43762DC1-C2FD-42CE-AFEB-715EE62A1F3D}"/>
              </a:ext>
            </a:extLst>
          </p:cNvPr>
          <p:cNvSpPr/>
          <p:nvPr userDrawn="1"/>
        </p:nvSpPr>
        <p:spPr>
          <a:xfrm>
            <a:off x="-4877" y="4945380"/>
            <a:ext cx="403794" cy="198120"/>
          </a:xfrm>
          <a:custGeom>
            <a:avLst/>
            <a:gdLst/>
            <a:ahLst/>
            <a:cxnLst/>
            <a:rect l="l" t="t" r="r" b="b"/>
            <a:pathLst>
              <a:path w="9144000" h="198120">
                <a:moveTo>
                  <a:pt x="0" y="197993"/>
                </a:moveTo>
                <a:lnTo>
                  <a:pt x="9144000" y="197993"/>
                </a:lnTo>
                <a:lnTo>
                  <a:pt x="9144000" y="0"/>
                </a:lnTo>
                <a:lnTo>
                  <a:pt x="0" y="0"/>
                </a:lnTo>
                <a:lnTo>
                  <a:pt x="0" y="1979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" name="Grafik 9">
            <a:extLst>
              <a:ext uri="{FF2B5EF4-FFF2-40B4-BE49-F238E27FC236}">
                <a16:creationId xmlns:a16="http://schemas.microsoft.com/office/drawing/2014/main" id="{A240364D-AE4D-440E-88A8-B05FF302FB9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3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49" name="Freihandform: Form 20">
                <a:extLst>
                  <a:ext uri="{FF2B5EF4-FFF2-40B4-BE49-F238E27FC236}">
                    <a16:creationId xmlns:a16="http://schemas.microsoft.com/office/drawing/2014/main" id="{C5CA81CC-0A8C-4F0A-898F-756081956301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0" name="Freihandform: Form 21">
                <a:extLst>
                  <a:ext uri="{FF2B5EF4-FFF2-40B4-BE49-F238E27FC236}">
                    <a16:creationId xmlns:a16="http://schemas.microsoft.com/office/drawing/2014/main" id="{1076D363-C034-4E14-9F45-AC0FCE1EDB1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1" name="Freihandform: Form 22">
                <a:extLst>
                  <a:ext uri="{FF2B5EF4-FFF2-40B4-BE49-F238E27FC236}">
                    <a16:creationId xmlns:a16="http://schemas.microsoft.com/office/drawing/2014/main" id="{594D7886-9B36-4085-8FC4-E5D73FFB04FF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2" name="Freihandform: Form 23">
                <a:extLst>
                  <a:ext uri="{FF2B5EF4-FFF2-40B4-BE49-F238E27FC236}">
                    <a16:creationId xmlns:a16="http://schemas.microsoft.com/office/drawing/2014/main" id="{34A71752-C6CB-41A1-9ED4-535445E5CA2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3" name="Freihandform: Form 24">
                <a:extLst>
                  <a:ext uri="{FF2B5EF4-FFF2-40B4-BE49-F238E27FC236}">
                    <a16:creationId xmlns:a16="http://schemas.microsoft.com/office/drawing/2014/main" id="{0B449204-D2C5-46C7-9446-78CB3AE33C0F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4" name="Freihandform: Form 25">
                <a:extLst>
                  <a:ext uri="{FF2B5EF4-FFF2-40B4-BE49-F238E27FC236}">
                    <a16:creationId xmlns:a16="http://schemas.microsoft.com/office/drawing/2014/main" id="{836500CA-7AFD-48CA-B6D3-0D77161C68B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1" name="Freihandform: Form 26">
              <a:extLst>
                <a:ext uri="{FF2B5EF4-FFF2-40B4-BE49-F238E27FC236}">
                  <a16:creationId xmlns:a16="http://schemas.microsoft.com/office/drawing/2014/main" id="{17016B36-B092-4AFD-B601-383B7784BFBF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2" name="Freihandform: Form 27">
              <a:extLst>
                <a:ext uri="{FF2B5EF4-FFF2-40B4-BE49-F238E27FC236}">
                  <a16:creationId xmlns:a16="http://schemas.microsoft.com/office/drawing/2014/main" id="{D1A46A87-4807-4767-B647-E3EC036BC92A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3" name="Freihandform: Form 28">
              <a:extLst>
                <a:ext uri="{FF2B5EF4-FFF2-40B4-BE49-F238E27FC236}">
                  <a16:creationId xmlns:a16="http://schemas.microsoft.com/office/drawing/2014/main" id="{59FDC7EA-9A66-40BA-AEEF-50B9422FB283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4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47" name="Freihandform: Form 30">
                <a:extLst>
                  <a:ext uri="{FF2B5EF4-FFF2-40B4-BE49-F238E27FC236}">
                    <a16:creationId xmlns:a16="http://schemas.microsoft.com/office/drawing/2014/main" id="{EDC61321-1CDD-47FE-82F4-EC44AE05670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8" name="Freihandform: Form 31">
                <a:extLst>
                  <a:ext uri="{FF2B5EF4-FFF2-40B4-BE49-F238E27FC236}">
                    <a16:creationId xmlns:a16="http://schemas.microsoft.com/office/drawing/2014/main" id="{88F89A53-4AB3-4A93-B3CB-37874A98D1FD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5" name="Freihandform: Form 32">
              <a:extLst>
                <a:ext uri="{FF2B5EF4-FFF2-40B4-BE49-F238E27FC236}">
                  <a16:creationId xmlns:a16="http://schemas.microsoft.com/office/drawing/2014/main" id="{58E0EDC8-E74F-4551-8BD2-939CC38E7C3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6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45" name="Freihandform: Form 34">
                <a:extLst>
                  <a:ext uri="{FF2B5EF4-FFF2-40B4-BE49-F238E27FC236}">
                    <a16:creationId xmlns:a16="http://schemas.microsoft.com/office/drawing/2014/main" id="{9D8C1F22-3E98-4749-B684-AA127651774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6" name="Freihandform: Form 35">
                <a:extLst>
                  <a:ext uri="{FF2B5EF4-FFF2-40B4-BE49-F238E27FC236}">
                    <a16:creationId xmlns:a16="http://schemas.microsoft.com/office/drawing/2014/main" id="{1C3B0773-417D-4813-BD67-9BC2D01A3929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1B5CEBB8-8410-4826-A2E1-C3C323E13940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C2141CF3-1E59-49AE-B4F4-71225DE8DBD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7A4FE29-4562-4C15-8839-87F3DA744A7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4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499DC055-1C0A-47CE-BA62-2B92DDA092AF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CFC50087-AE06-4FC3-BF14-DD98E5DF1E5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21874895-4ADB-4607-9955-2800059B66C0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A96FB2-00D1-437E-BC9E-014BF2485AA3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</p:grpSp>
      <p:sp>
        <p:nvSpPr>
          <p:cNvPr id="55" name="Freihandform: Form 44">
            <a:extLst>
              <a:ext uri="{FF2B5EF4-FFF2-40B4-BE49-F238E27FC236}">
                <a16:creationId xmlns:a16="http://schemas.microsoft.com/office/drawing/2014/main" id="{883162FD-5920-459D-B957-31A263988D88}"/>
              </a:ext>
            </a:extLst>
          </p:cNvPr>
          <p:cNvSpPr/>
          <p:nvPr userDrawn="1"/>
        </p:nvSpPr>
        <p:spPr>
          <a:xfrm>
            <a:off x="-4877" y="390926"/>
            <a:ext cx="337406" cy="294925"/>
          </a:xfrm>
          <a:custGeom>
            <a:avLst/>
            <a:gdLst>
              <a:gd name="connsiteX0" fmla="*/ 0 w 152234"/>
              <a:gd name="connsiteY0" fmla="*/ 134353 h 132902"/>
              <a:gd name="connsiteX1" fmla="*/ 84816 w 152234"/>
              <a:gd name="connsiteY1" fmla="*/ 134353 h 132902"/>
              <a:gd name="connsiteX2" fmla="*/ 152234 w 152234"/>
              <a:gd name="connsiteY2" fmla="*/ 67176 h 132902"/>
              <a:gd name="connsiteX3" fmla="*/ 84816 w 152234"/>
              <a:gd name="connsiteY3" fmla="*/ 0 h 132902"/>
              <a:gd name="connsiteX4" fmla="*/ 0 w 152234"/>
              <a:gd name="connsiteY4" fmla="*/ 0 h 132902"/>
              <a:gd name="connsiteX5" fmla="*/ 0 w 152234"/>
              <a:gd name="connsiteY5" fmla="*/ 134353 h 13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234" h="132902">
                <a:moveTo>
                  <a:pt x="0" y="134353"/>
                </a:moveTo>
                <a:lnTo>
                  <a:pt x="84816" y="134353"/>
                </a:lnTo>
                <a:cubicBezTo>
                  <a:pt x="122029" y="134353"/>
                  <a:pt x="152234" y="104389"/>
                  <a:pt x="152234" y="67176"/>
                </a:cubicBezTo>
                <a:cubicBezTo>
                  <a:pt x="152234" y="29964"/>
                  <a:pt x="122029" y="0"/>
                  <a:pt x="84816" y="0"/>
                </a:cubicBezTo>
                <a:lnTo>
                  <a:pt x="0" y="0"/>
                </a:lnTo>
                <a:lnTo>
                  <a:pt x="0" y="13435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40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/>
          </a:p>
        </p:txBody>
      </p:sp>
      <p:sp>
        <p:nvSpPr>
          <p:cNvPr id="60" name="bk object 18">
            <a:extLst>
              <a:ext uri="{FF2B5EF4-FFF2-40B4-BE49-F238E27FC236}">
                <a16:creationId xmlns:a16="http://schemas.microsoft.com/office/drawing/2014/main" id="{76098270-8824-46AE-A5C5-CD99A62A1C4C}"/>
              </a:ext>
            </a:extLst>
          </p:cNvPr>
          <p:cNvSpPr/>
          <p:nvPr userDrawn="1"/>
        </p:nvSpPr>
        <p:spPr>
          <a:xfrm>
            <a:off x="480061" y="4945380"/>
            <a:ext cx="8663939" cy="198120"/>
          </a:xfrm>
          <a:custGeom>
            <a:avLst/>
            <a:gdLst/>
            <a:ahLst/>
            <a:cxnLst/>
            <a:rect l="l" t="t" r="r" b="b"/>
            <a:pathLst>
              <a:path w="9144000" h="198120">
                <a:moveTo>
                  <a:pt x="0" y="197993"/>
                </a:moveTo>
                <a:lnTo>
                  <a:pt x="9144000" y="197993"/>
                </a:lnTo>
                <a:lnTo>
                  <a:pt x="9144000" y="0"/>
                </a:lnTo>
                <a:lnTo>
                  <a:pt x="0" y="0"/>
                </a:lnTo>
                <a:lnTo>
                  <a:pt x="0" y="1979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422" y="4513151"/>
            <a:ext cx="407423" cy="407423"/>
          </a:xfrm>
          <a:prstGeom prst="rect">
            <a:avLst/>
          </a:prstGeom>
        </p:spPr>
      </p:pic>
      <p:sp>
        <p:nvSpPr>
          <p:cNvPr id="57" name="Holder 3">
            <a:extLst>
              <a:ext uri="{FF2B5EF4-FFF2-40B4-BE49-F238E27FC236}">
                <a16:creationId xmlns:a16="http://schemas.microsoft.com/office/drawing/2014/main" id="{12FDCE65-791C-4F81-AAE8-73581F00E948}"/>
              </a:ext>
            </a:extLst>
          </p:cNvPr>
          <p:cNvSpPr txBox="1">
            <a:spLocks/>
          </p:cNvSpPr>
          <p:nvPr userDrawn="1"/>
        </p:nvSpPr>
        <p:spPr>
          <a:xfrm>
            <a:off x="7516368" y="4960621"/>
            <a:ext cx="1504261" cy="182879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spcBef>
                <a:spcPts val="5"/>
              </a:spcBef>
            </a:pPr>
            <a:r>
              <a:rPr lang="de-DE" b="1" spc="10" dirty="0"/>
              <a:t>ulb.hhu.de | fdm.hhu.de</a:t>
            </a:r>
          </a:p>
        </p:txBody>
      </p:sp>
    </p:spTree>
    <p:extLst>
      <p:ext uri="{BB962C8B-B14F-4D97-AF65-F5344CB8AC3E}">
        <p14:creationId xmlns:p14="http://schemas.microsoft.com/office/powerpoint/2010/main" val="370374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62" r:id="rId4"/>
    <p:sldLayoutId id="2147483763" r:id="rId5"/>
    <p:sldLayoutId id="2147483759" r:id="rId6"/>
    <p:sldLayoutId id="2147483760" r:id="rId7"/>
    <p:sldLayoutId id="2147483761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rafik 6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66635"/>
            <a:ext cx="9143999" cy="4076865"/>
          </a:xfrm>
          <a:prstGeom prst="rect">
            <a:avLst/>
          </a:prstGeom>
        </p:spPr>
      </p:pic>
      <p:grpSp>
        <p:nvGrpSpPr>
          <p:cNvPr id="29" name="Grafik 9">
            <a:extLst>
              <a:ext uri="{FF2B5EF4-FFF2-40B4-BE49-F238E27FC236}">
                <a16:creationId xmlns:a16="http://schemas.microsoft.com/office/drawing/2014/main" id="{A240364D-AE4D-440E-88A8-B05FF302FB9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3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49" name="Freihandform: Form 20">
                <a:extLst>
                  <a:ext uri="{FF2B5EF4-FFF2-40B4-BE49-F238E27FC236}">
                    <a16:creationId xmlns:a16="http://schemas.microsoft.com/office/drawing/2014/main" id="{C5CA81CC-0A8C-4F0A-898F-756081956301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0" name="Freihandform: Form 21">
                <a:extLst>
                  <a:ext uri="{FF2B5EF4-FFF2-40B4-BE49-F238E27FC236}">
                    <a16:creationId xmlns:a16="http://schemas.microsoft.com/office/drawing/2014/main" id="{1076D363-C034-4E14-9F45-AC0FCE1EDB1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1" name="Freihandform: Form 22">
                <a:extLst>
                  <a:ext uri="{FF2B5EF4-FFF2-40B4-BE49-F238E27FC236}">
                    <a16:creationId xmlns:a16="http://schemas.microsoft.com/office/drawing/2014/main" id="{594D7886-9B36-4085-8FC4-E5D73FFB04FF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2" name="Freihandform: Form 23">
                <a:extLst>
                  <a:ext uri="{FF2B5EF4-FFF2-40B4-BE49-F238E27FC236}">
                    <a16:creationId xmlns:a16="http://schemas.microsoft.com/office/drawing/2014/main" id="{34A71752-C6CB-41A1-9ED4-535445E5CA2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3" name="Freihandform: Form 24">
                <a:extLst>
                  <a:ext uri="{FF2B5EF4-FFF2-40B4-BE49-F238E27FC236}">
                    <a16:creationId xmlns:a16="http://schemas.microsoft.com/office/drawing/2014/main" id="{0B449204-D2C5-46C7-9446-78CB3AE33C0F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54" name="Freihandform: Form 25">
                <a:extLst>
                  <a:ext uri="{FF2B5EF4-FFF2-40B4-BE49-F238E27FC236}">
                    <a16:creationId xmlns:a16="http://schemas.microsoft.com/office/drawing/2014/main" id="{836500CA-7AFD-48CA-B6D3-0D77161C68B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1" name="Freihandform: Form 26">
              <a:extLst>
                <a:ext uri="{FF2B5EF4-FFF2-40B4-BE49-F238E27FC236}">
                  <a16:creationId xmlns:a16="http://schemas.microsoft.com/office/drawing/2014/main" id="{17016B36-B092-4AFD-B601-383B7784BFBF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2" name="Freihandform: Form 27">
              <a:extLst>
                <a:ext uri="{FF2B5EF4-FFF2-40B4-BE49-F238E27FC236}">
                  <a16:creationId xmlns:a16="http://schemas.microsoft.com/office/drawing/2014/main" id="{D1A46A87-4807-4767-B647-E3EC036BC92A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3" name="Freihandform: Form 28">
              <a:extLst>
                <a:ext uri="{FF2B5EF4-FFF2-40B4-BE49-F238E27FC236}">
                  <a16:creationId xmlns:a16="http://schemas.microsoft.com/office/drawing/2014/main" id="{59FDC7EA-9A66-40BA-AEEF-50B9422FB283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4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47" name="Freihandform: Form 30">
                <a:extLst>
                  <a:ext uri="{FF2B5EF4-FFF2-40B4-BE49-F238E27FC236}">
                    <a16:creationId xmlns:a16="http://schemas.microsoft.com/office/drawing/2014/main" id="{EDC61321-1CDD-47FE-82F4-EC44AE05670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8" name="Freihandform: Form 31">
                <a:extLst>
                  <a:ext uri="{FF2B5EF4-FFF2-40B4-BE49-F238E27FC236}">
                    <a16:creationId xmlns:a16="http://schemas.microsoft.com/office/drawing/2014/main" id="{88F89A53-4AB3-4A93-B3CB-37874A98D1FD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5" name="Freihandform: Form 32">
              <a:extLst>
                <a:ext uri="{FF2B5EF4-FFF2-40B4-BE49-F238E27FC236}">
                  <a16:creationId xmlns:a16="http://schemas.microsoft.com/office/drawing/2014/main" id="{58E0EDC8-E74F-4551-8BD2-939CC38E7C3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6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45" name="Freihandform: Form 34">
                <a:extLst>
                  <a:ext uri="{FF2B5EF4-FFF2-40B4-BE49-F238E27FC236}">
                    <a16:creationId xmlns:a16="http://schemas.microsoft.com/office/drawing/2014/main" id="{9D8C1F22-3E98-4749-B684-AA127651774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6" name="Freihandform: Form 35">
                <a:extLst>
                  <a:ext uri="{FF2B5EF4-FFF2-40B4-BE49-F238E27FC236}">
                    <a16:creationId xmlns:a16="http://schemas.microsoft.com/office/drawing/2014/main" id="{1C3B0773-417D-4813-BD67-9BC2D01A3929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1B5CEBB8-8410-4826-A2E1-C3C323E13940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C2141CF3-1E59-49AE-B4F4-71225DE8DBD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7A4FE29-4562-4C15-8839-87F3DA744A7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4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499DC055-1C0A-47CE-BA62-2B92DDA092AF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CFC50087-AE06-4FC3-BF14-DD98E5DF1E5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21874895-4ADB-4607-9955-2800059B66C0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A96FB2-00D1-437E-BC9E-014BF2485AA3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rgbClr val="0072BC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</p:grpSp>
      <p:sp>
        <p:nvSpPr>
          <p:cNvPr id="55" name="Freihandform: Form 44">
            <a:extLst>
              <a:ext uri="{FF2B5EF4-FFF2-40B4-BE49-F238E27FC236}">
                <a16:creationId xmlns:a16="http://schemas.microsoft.com/office/drawing/2014/main" id="{883162FD-5920-459D-B957-31A263988D88}"/>
              </a:ext>
            </a:extLst>
          </p:cNvPr>
          <p:cNvSpPr/>
          <p:nvPr userDrawn="1"/>
        </p:nvSpPr>
        <p:spPr>
          <a:xfrm>
            <a:off x="-4877" y="390926"/>
            <a:ext cx="337406" cy="294925"/>
          </a:xfrm>
          <a:custGeom>
            <a:avLst/>
            <a:gdLst>
              <a:gd name="connsiteX0" fmla="*/ 0 w 152234"/>
              <a:gd name="connsiteY0" fmla="*/ 134353 h 132902"/>
              <a:gd name="connsiteX1" fmla="*/ 84816 w 152234"/>
              <a:gd name="connsiteY1" fmla="*/ 134353 h 132902"/>
              <a:gd name="connsiteX2" fmla="*/ 152234 w 152234"/>
              <a:gd name="connsiteY2" fmla="*/ 67176 h 132902"/>
              <a:gd name="connsiteX3" fmla="*/ 84816 w 152234"/>
              <a:gd name="connsiteY3" fmla="*/ 0 h 132902"/>
              <a:gd name="connsiteX4" fmla="*/ 0 w 152234"/>
              <a:gd name="connsiteY4" fmla="*/ 0 h 132902"/>
              <a:gd name="connsiteX5" fmla="*/ 0 w 152234"/>
              <a:gd name="connsiteY5" fmla="*/ 134353 h 13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234" h="132902">
                <a:moveTo>
                  <a:pt x="0" y="134353"/>
                </a:moveTo>
                <a:lnTo>
                  <a:pt x="84816" y="134353"/>
                </a:lnTo>
                <a:cubicBezTo>
                  <a:pt x="122029" y="134353"/>
                  <a:pt x="152234" y="104389"/>
                  <a:pt x="152234" y="67176"/>
                </a:cubicBezTo>
                <a:cubicBezTo>
                  <a:pt x="152234" y="29964"/>
                  <a:pt x="122029" y="0"/>
                  <a:pt x="84816" y="0"/>
                </a:cubicBezTo>
                <a:lnTo>
                  <a:pt x="0" y="0"/>
                </a:lnTo>
                <a:lnTo>
                  <a:pt x="0" y="13435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40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/>
          </a:p>
        </p:txBody>
      </p:sp>
      <p:sp>
        <p:nvSpPr>
          <p:cNvPr id="57" name="bk object 18">
            <a:extLst>
              <a:ext uri="{FF2B5EF4-FFF2-40B4-BE49-F238E27FC236}">
                <a16:creationId xmlns:a16="http://schemas.microsoft.com/office/drawing/2014/main" id="{43762DC1-C2FD-42CE-AFEB-715EE62A1F3D}"/>
              </a:ext>
            </a:extLst>
          </p:cNvPr>
          <p:cNvSpPr/>
          <p:nvPr userDrawn="1"/>
        </p:nvSpPr>
        <p:spPr>
          <a:xfrm>
            <a:off x="-4877" y="4945380"/>
            <a:ext cx="403794" cy="198120"/>
          </a:xfrm>
          <a:custGeom>
            <a:avLst/>
            <a:gdLst/>
            <a:ahLst/>
            <a:cxnLst/>
            <a:rect l="l" t="t" r="r" b="b"/>
            <a:pathLst>
              <a:path w="9144000" h="198120">
                <a:moveTo>
                  <a:pt x="0" y="197993"/>
                </a:moveTo>
                <a:lnTo>
                  <a:pt x="9144000" y="197993"/>
                </a:lnTo>
                <a:lnTo>
                  <a:pt x="9144000" y="0"/>
                </a:lnTo>
                <a:lnTo>
                  <a:pt x="0" y="0"/>
                </a:lnTo>
                <a:lnTo>
                  <a:pt x="0" y="1979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18">
            <a:extLst>
              <a:ext uri="{FF2B5EF4-FFF2-40B4-BE49-F238E27FC236}">
                <a16:creationId xmlns:a16="http://schemas.microsoft.com/office/drawing/2014/main" id="{76098270-8824-46AE-A5C5-CD99A62A1C4C}"/>
              </a:ext>
            </a:extLst>
          </p:cNvPr>
          <p:cNvSpPr/>
          <p:nvPr userDrawn="1"/>
        </p:nvSpPr>
        <p:spPr>
          <a:xfrm>
            <a:off x="480061" y="4945380"/>
            <a:ext cx="8663939" cy="198120"/>
          </a:xfrm>
          <a:custGeom>
            <a:avLst/>
            <a:gdLst/>
            <a:ahLst/>
            <a:cxnLst/>
            <a:rect l="l" t="t" r="r" b="b"/>
            <a:pathLst>
              <a:path w="9144000" h="198120">
                <a:moveTo>
                  <a:pt x="0" y="197993"/>
                </a:moveTo>
                <a:lnTo>
                  <a:pt x="9144000" y="197993"/>
                </a:lnTo>
                <a:lnTo>
                  <a:pt x="9144000" y="0"/>
                </a:lnTo>
                <a:lnTo>
                  <a:pt x="0" y="0"/>
                </a:lnTo>
                <a:lnTo>
                  <a:pt x="0" y="1979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1" name="Grafik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106" y="4968831"/>
            <a:ext cx="155517" cy="135976"/>
          </a:xfrm>
          <a:prstGeom prst="rect">
            <a:avLst/>
          </a:prstGeom>
        </p:spPr>
      </p:pic>
      <p:sp>
        <p:nvSpPr>
          <p:cNvPr id="56" name="Holder 3">
            <a:extLst>
              <a:ext uri="{FF2B5EF4-FFF2-40B4-BE49-F238E27FC236}">
                <a16:creationId xmlns:a16="http://schemas.microsoft.com/office/drawing/2014/main" id="{C662D60D-963B-4ADC-9955-72074A90AC58}"/>
              </a:ext>
            </a:extLst>
          </p:cNvPr>
          <p:cNvSpPr txBox="1">
            <a:spLocks/>
          </p:cNvSpPr>
          <p:nvPr userDrawn="1"/>
        </p:nvSpPr>
        <p:spPr>
          <a:xfrm>
            <a:off x="7325273" y="4958163"/>
            <a:ext cx="1504261" cy="182879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spcBef>
                <a:spcPts val="5"/>
              </a:spcBef>
            </a:pPr>
            <a:r>
              <a:rPr lang="de-DE" b="1" spc="10" dirty="0"/>
              <a:t>ulb.hhu.de | fdm.hhu.de</a:t>
            </a:r>
          </a:p>
        </p:txBody>
      </p:sp>
    </p:spTree>
    <p:extLst>
      <p:ext uri="{BB962C8B-B14F-4D97-AF65-F5344CB8AC3E}">
        <p14:creationId xmlns:p14="http://schemas.microsoft.com/office/powerpoint/2010/main" val="3683870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digital.library.cornell.edu/catalog/ss:19343399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dryad.org/stash" TargetMode="External"/><Relationship Id="rId13" Type="http://schemas.openxmlformats.org/officeDocument/2006/relationships/image" Target="../media/image19.png"/><Relationship Id="rId3" Type="http://schemas.openxmlformats.org/officeDocument/2006/relationships/hyperlink" Target="https://heidata.uni-heidelberg.de/" TargetMode="External"/><Relationship Id="rId7" Type="http://schemas.openxmlformats.org/officeDocument/2006/relationships/hyperlink" Target="https://zenodo.org/" TargetMode="External"/><Relationship Id="rId12" Type="http://schemas.openxmlformats.org/officeDocument/2006/relationships/image" Target="../media/image45.png"/><Relationship Id="rId2" Type="http://schemas.openxmlformats.org/officeDocument/2006/relationships/hyperlink" Target="https://www.zim.hhu.de/servicekatalog/forschungsunterstuetzung/researchdata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repository.de.dariah.eu/search/" TargetMode="External"/><Relationship Id="rId11" Type="http://schemas.openxmlformats.org/officeDocument/2006/relationships/hyperlink" Target="https://fairsharing.org/" TargetMode="External"/><Relationship Id="rId5" Type="http://schemas.openxmlformats.org/officeDocument/2006/relationships/hyperlink" Target="https://openneuro.org/" TargetMode="External"/><Relationship Id="rId10" Type="http://schemas.openxmlformats.org/officeDocument/2006/relationships/hyperlink" Target="https://risources.dfg.de/" TargetMode="External"/><Relationship Id="rId4" Type="http://schemas.openxmlformats.org/officeDocument/2006/relationships/hyperlink" Target="https://journaldata.zbw.eu/" TargetMode="External"/><Relationship Id="rId9" Type="http://schemas.openxmlformats.org/officeDocument/2006/relationships/hyperlink" Target="https://www.re3data.org/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vlo.clarin.eu/?2" TargetMode="External"/><Relationship Id="rId3" Type="http://schemas.openxmlformats.org/officeDocument/2006/relationships/hyperlink" Target="https://commons.datacite.org/" TargetMode="External"/><Relationship Id="rId7" Type="http://schemas.openxmlformats.org/officeDocument/2006/relationships/hyperlink" Target="https://datasearch.gesis.org/start" TargetMode="Externa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base-search.net/Search/Advanced" TargetMode="External"/><Relationship Id="rId11" Type="http://schemas.openxmlformats.org/officeDocument/2006/relationships/image" Target="../media/image45.png"/><Relationship Id="rId5" Type="http://schemas.openxmlformats.org/officeDocument/2006/relationships/hyperlink" Target="https://datasetsearch.research.google.com/" TargetMode="External"/><Relationship Id="rId10" Type="http://schemas.openxmlformats.org/officeDocument/2006/relationships/hyperlink" Target="https://search.nfdi4chem.de/" TargetMode="External"/><Relationship Id="rId4" Type="http://schemas.openxmlformats.org/officeDocument/2006/relationships/hyperlink" Target="https://data.europa.eu/en" TargetMode="External"/><Relationship Id="rId9" Type="http://schemas.openxmlformats.org/officeDocument/2006/relationships/hyperlink" Target="EMBL's%20European%20Bioinformatics%20Institute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uni-tuebingen.de/fakultaeten/philosophische-fakultaet/fachbereiche/neuphilologie/seminar-fuer-sprachwissenschaft/arbeitsbereiche/allg-sprachwissenschaft-computerlinguistik/ressourcen/corpora/" TargetMode="External"/><Relationship Id="rId7" Type="http://schemas.openxmlformats.org/officeDocument/2006/relationships/hyperlink" Target="https://openhumanitiesdata.metajnl.com/articles/10.5334/johd.259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openhumanitiesdata.metajnl.com/" TargetMode="External"/><Relationship Id="rId5" Type="http://schemas.openxmlformats.org/officeDocument/2006/relationships/image" Target="../media/image45.png"/><Relationship Id="rId4" Type="http://schemas.openxmlformats.org/officeDocument/2006/relationships/hyperlink" Target="https://www.bioac.ac.rwth-aachen.de/cms/BIOAC/Forschung/~icuh/Publikation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digital.library.cornell.edu/catalog/ss:19343399" TargetMode="External"/><Relationship Id="rId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style.mla.org/citing-raw-data-from-a-survey/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doi.org/10.5281/zenodo.14006617" TargetMode="External"/><Relationship Id="rId5" Type="http://schemas.openxmlformats.org/officeDocument/2006/relationships/image" Target="../media/image47.png"/><Relationship Id="rId4" Type="http://schemas.openxmlformats.org/officeDocument/2006/relationships/hyperlink" Target="https://apastyle.apa.org/style-grammar-guidelines/references/examples/data-set-references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15316" y="1405618"/>
            <a:ext cx="7887436" cy="449809"/>
          </a:xfrm>
        </p:spPr>
        <p:txBody>
          <a:bodyPr>
            <a:noAutofit/>
          </a:bodyPr>
          <a:lstStyle/>
          <a:p>
            <a:r>
              <a:rPr lang="de-DE" sz="2400" dirty="0"/>
              <a:t>Daten leicht(er) gemacht</a:t>
            </a:r>
            <a:endParaRPr lang="en-US" sz="24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5F7FA86-393E-4FE5-93F2-12A1145295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85" y="3323199"/>
            <a:ext cx="1412312" cy="45789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69CC523-3AFC-47FD-9ED4-922A627648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71" y="2322976"/>
            <a:ext cx="5973096" cy="223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981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de-DE" dirty="0"/>
              <a:t>Was sollte man bei dem Umgang mit Daten beachten?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10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294967295"/>
          </p:nvPr>
        </p:nvSpPr>
        <p:spPr bwMode="auto">
          <a:xfrm>
            <a:off x="652873" y="1718186"/>
            <a:ext cx="5543549" cy="2573594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Wichtig bei dem Umgang mit Daten ist…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Verzeichnisstruktur,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Benennungskonvention,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Versionskontrolle,</a:t>
            </a:r>
          </a:p>
          <a:p>
            <a:pPr lvl="1"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Dokumentation,</a:t>
            </a:r>
          </a:p>
          <a:p>
            <a:pPr lvl="1"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Backup.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89F396C-CB87-48FF-AEC3-AEEE4AF667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363" y="2046169"/>
            <a:ext cx="2569764" cy="162351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554EBC5-A741-40DA-8505-097BEA658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72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94D82529-2D78-49FF-AF2E-133DA761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670" y="3051044"/>
            <a:ext cx="3226136" cy="370812"/>
          </a:xfrm>
        </p:spPr>
        <p:txBody>
          <a:bodyPr/>
          <a:lstStyle/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Verzeichnisstruktur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D087BCC-DF05-48CD-8C76-CB23EC470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30" y="3962799"/>
            <a:ext cx="1968910" cy="83502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B572415-D783-428D-9BC7-72487BB2F0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8839" y="1928817"/>
            <a:ext cx="2017988" cy="162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82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Verzeichnisstruktur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xfrm>
            <a:off x="480062" y="2266016"/>
            <a:ext cx="5756582" cy="2077385"/>
          </a:xfrm>
        </p:spPr>
        <p:txBody>
          <a:bodyPr/>
          <a:lstStyle/>
          <a:p>
            <a:pPr marL="266380" lvl="1" indent="0">
              <a:buNone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Verzeichnisstruktur hilft, um…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Dateien schneller zu finden,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Überblick zu behalten,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Zusammenarbeit zu verbessern.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12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25BD17D-7486-4796-B785-6C0702561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FE2DC3E-600D-4A4A-9577-776C2380C2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6671" y="2093123"/>
            <a:ext cx="2017988" cy="162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47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Verzeichnisstruktur</a:t>
            </a:r>
            <a:endParaRPr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 bwMode="auto">
          <a:xfrm>
            <a:off x="433585" y="1579059"/>
            <a:ext cx="5979462" cy="2027903"/>
          </a:xfrm>
        </p:spPr>
        <p:txBody>
          <a:bodyPr/>
          <a:lstStyle/>
          <a:p>
            <a:pPr>
              <a:defRPr/>
            </a:pPr>
            <a:r>
              <a:rPr lang="de-DE" dirty="0"/>
              <a:t>Was ist unter Verzeichnisstruktur zu verstehen?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Ordner hierarchisch anordnen, 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Klar ersichtliche Struktur, die für Dritte verständlich ist,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Empfehlung: Überall identische Verzeichnisstrukturen nutzen.</a:t>
            </a:r>
            <a:endParaRPr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13</a:t>
            </a:fld>
            <a:endParaRPr lang="de-DE"/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BF94F442-22C4-4221-8671-601BF66FF7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3806524"/>
              </p:ext>
            </p:extLst>
          </p:nvPr>
        </p:nvGraphicFramePr>
        <p:xfrm>
          <a:off x="1806282" y="3564441"/>
          <a:ext cx="2320087" cy="1008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4F69C993-A962-4E91-B374-891B8DF080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27" y="2057404"/>
            <a:ext cx="2017988" cy="162536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DE30037-2E4F-4FFA-8C53-2D0C1DC9B7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94D82529-2D78-49FF-AF2E-133DA761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670" y="3051044"/>
            <a:ext cx="3697624" cy="370812"/>
          </a:xfrm>
        </p:spPr>
        <p:txBody>
          <a:bodyPr/>
          <a:lstStyle/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Benennungskonvention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D087BCC-DF05-48CD-8C76-CB23EC470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30" y="3962799"/>
            <a:ext cx="1968910" cy="83502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7C2F224-3838-494F-AD74-9DE2DE06C2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6305" y="1807758"/>
            <a:ext cx="2203155" cy="190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24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Benennungskonvention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xfrm>
            <a:off x="196328" y="1794150"/>
            <a:ext cx="5756582" cy="2206499"/>
          </a:xfrm>
        </p:spPr>
        <p:txBody>
          <a:bodyPr/>
          <a:lstStyle/>
          <a:p>
            <a:pPr marL="266380" lvl="1" indent="0">
              <a:buNone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Benennungskonvention hilft, um…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Dateien schneller zu finden,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Dateien besser zu sortieren,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Überblick zu behalten,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Fehler rückgängig zu machen,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Zusammenarbeit zu verbessern.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15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14C599B-C8C9-462E-B335-6A87396645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6644" y="2009417"/>
            <a:ext cx="2524060" cy="152273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25BD17D-7486-4796-B785-6C0702561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363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Benennungskonvention</a:t>
            </a:r>
            <a:endParaRPr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 bwMode="auto">
          <a:xfrm>
            <a:off x="632461" y="3349271"/>
            <a:ext cx="5743757" cy="1497026"/>
          </a:xfrm>
        </p:spPr>
        <p:txBody>
          <a:bodyPr/>
          <a:lstStyle/>
          <a:p>
            <a:pPr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Mögliche Namensbestandteile wären u.a.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Inhalt; Erstellungsdatum; Bearbeitungsdatum; Versionsnummer;</a:t>
            </a:r>
            <a:endParaRPr lang="de-DE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Leer- und Sonderzeichen sollten vermieden werden.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16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C83C567-B8E5-453B-BF2C-12DE6088EA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611" y="2093508"/>
            <a:ext cx="2203155" cy="190714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B2BCEDC-997B-4B50-B6DD-1828D1719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1EC1530E-F5C7-4996-A6E5-D7C4CDE2CD78}"/>
              </a:ext>
            </a:extLst>
          </p:cNvPr>
          <p:cNvSpPr txBox="1">
            <a:spLocks/>
          </p:cNvSpPr>
          <p:nvPr/>
        </p:nvSpPr>
        <p:spPr bwMode="auto">
          <a:xfrm>
            <a:off x="632461" y="1364289"/>
            <a:ext cx="5869261" cy="19071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Dateinamen sollten…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objektiv und nachvollziehbar sein,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so lange wie nötig, so kurz wie möglich sein,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nicht automatisch generiert sein (z.B. Digitalkamera),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in einer </a:t>
            </a:r>
            <a:r>
              <a:rPr lang="de-DE" i="1" dirty="0"/>
              <a:t>Readme</a:t>
            </a:r>
            <a:r>
              <a:rPr lang="de-DE" dirty="0"/>
              <a:t>-Datei erklärt sein.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dirty="0"/>
              <a:t>Benennungskonvention</a:t>
            </a:r>
            <a:endParaRPr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noFill/>
          <a:ln>
            <a:noFill/>
          </a:ln>
        </p:spPr>
        <p:txBody>
          <a:bodyPr/>
          <a:lstStyle/>
          <a:p>
            <a:pPr marL="0" indent="0">
              <a:buNone/>
              <a:defRPr/>
            </a:pP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17</a:t>
            </a:fld>
            <a:endParaRPr lang="de-DE"/>
          </a:p>
        </p:txBody>
      </p:sp>
      <p:sp>
        <p:nvSpPr>
          <p:cNvPr id="8" name="Rechteck 7"/>
          <p:cNvSpPr/>
          <p:nvPr/>
        </p:nvSpPr>
        <p:spPr bwMode="auto">
          <a:xfrm>
            <a:off x="699374" y="1313097"/>
            <a:ext cx="5117986" cy="130336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498" dirty="0">
                <a:solidFill>
                  <a:schemeClr val="tx1"/>
                </a:solidFill>
              </a:rPr>
              <a:t>Qm238720Müller.pdf </a:t>
            </a:r>
            <a:endParaRPr sz="1798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498" dirty="0">
                <a:solidFill>
                  <a:schemeClr val="tx1"/>
                </a:solidFill>
              </a:rPr>
              <a:t>2834782374872.xlsx </a:t>
            </a:r>
            <a:endParaRPr sz="1798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498" dirty="0" err="1">
                <a:solidFill>
                  <a:schemeClr val="tx1"/>
                </a:solidFill>
              </a:rPr>
              <a:t>Sensorpaper+Peter+Michael+Paul</a:t>
            </a:r>
            <a:r>
              <a:rPr lang="de-DE" sz="1498" dirty="0">
                <a:solidFill>
                  <a:schemeClr val="tx1"/>
                </a:solidFill>
              </a:rPr>
              <a:t> fertig! überarbeitet.docx </a:t>
            </a:r>
            <a:endParaRPr sz="1798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498" dirty="0">
                <a:solidFill>
                  <a:schemeClr val="tx1"/>
                </a:solidFill>
              </a:rPr>
              <a:t>Daten bearbeitet_final_final.xlsx </a:t>
            </a:r>
            <a:endParaRPr sz="1798" dirty="0"/>
          </a:p>
        </p:txBody>
      </p:sp>
      <p:cxnSp>
        <p:nvCxnSpPr>
          <p:cNvPr id="16" name="Gerader Verbinder 15"/>
          <p:cNvCxnSpPr>
            <a:cxnSpLocks/>
          </p:cNvCxnSpPr>
          <p:nvPr/>
        </p:nvCxnSpPr>
        <p:spPr bwMode="auto">
          <a:xfrm flipV="1">
            <a:off x="1276492" y="1389960"/>
            <a:ext cx="4082326" cy="1168346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6BE9E2DD-77EE-46DC-AFE0-2AA20B6969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850" y="1254941"/>
            <a:ext cx="1742658" cy="1438384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0023C0E1-8A57-4ABB-85FC-8CD14715D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895" y="4019363"/>
            <a:ext cx="1898093" cy="92589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02E773F-65EF-41F9-862A-5F6700EEBE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1" y="2965530"/>
            <a:ext cx="1732645" cy="1438384"/>
          </a:xfrm>
          <a:prstGeom prst="rect">
            <a:avLst/>
          </a:prstGeom>
        </p:spPr>
      </p:pic>
      <p:sp>
        <p:nvSpPr>
          <p:cNvPr id="22" name="Rechteck 21"/>
          <p:cNvSpPr/>
          <p:nvPr/>
        </p:nvSpPr>
        <p:spPr bwMode="auto">
          <a:xfrm>
            <a:off x="2467262" y="3051840"/>
            <a:ext cx="5865548" cy="126576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98" dirty="0">
                <a:solidFill>
                  <a:schemeClr val="tx1"/>
                </a:solidFill>
              </a:rPr>
              <a:t>[Sediment]_[Probe]_[Instrument]_[YYYYMMDD].dat</a:t>
            </a:r>
            <a:endParaRPr sz="1498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98" dirty="0">
                <a:solidFill>
                  <a:schemeClr val="tx1"/>
                </a:solidFill>
              </a:rPr>
              <a:t>[Experiment]_[Reagens]_[Instrument]_[YYYYMMDD].csv</a:t>
            </a:r>
            <a:endParaRPr sz="1498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98" dirty="0">
                <a:solidFill>
                  <a:schemeClr val="tx1"/>
                </a:solidFill>
              </a:rPr>
              <a:t>[Experiment]_[Versuchsaufbau]_[Versuchsperson]_[YYYYMMDD].sav</a:t>
            </a:r>
            <a:endParaRPr sz="1498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98" dirty="0">
                <a:solidFill>
                  <a:schemeClr val="tx1"/>
                </a:solidFill>
              </a:rPr>
              <a:t>[Projekt]_[Interview]_[Ort]_[Personen-ID]_[YYYYMMDD].mp4</a:t>
            </a:r>
            <a:endParaRPr sz="1498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94D82529-2D78-49FF-AF2E-133DA761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670" y="3051044"/>
            <a:ext cx="3697624" cy="370812"/>
          </a:xfrm>
        </p:spPr>
        <p:txBody>
          <a:bodyPr/>
          <a:lstStyle/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Versionskontrolle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D087BCC-DF05-48CD-8C76-CB23EC470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30" y="3962799"/>
            <a:ext cx="1968910" cy="83502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F3FF2EB-DA7F-479C-8ECE-0E381E8E68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0610" y="2147249"/>
            <a:ext cx="2524060" cy="152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8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Versionskontrolle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xfrm>
            <a:off x="480062" y="1629695"/>
            <a:ext cx="5756582" cy="2793778"/>
          </a:xfrm>
        </p:spPr>
        <p:txBody>
          <a:bodyPr/>
          <a:lstStyle/>
          <a:p>
            <a:pPr marL="266380" lvl="1" indent="0">
              <a:buNone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Versionskontrolle hilft, um…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Überblick zu behalten,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a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lle durchgeführten Schritte nachzuvollziehen zu können,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Fehler rückgängig zu machen,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mehrere Versionen vergleichen zu können,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Zusammenarbeit zu verbessern.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19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14C599B-C8C9-462E-B335-6A87396645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6644" y="2009417"/>
            <a:ext cx="2524060" cy="152273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25BD17D-7486-4796-B785-6C0702561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62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542821" y="1629656"/>
            <a:ext cx="3856793" cy="25236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Was sind Daten?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Was sollte man bei dem Umgang mit Daten beachten?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Wie findet man geeignete Daten?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Wo kann man nach Daten suchen? 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47" y="1522822"/>
            <a:ext cx="3690832" cy="256653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DC88CBC-879B-4AAF-8F95-7B605D15C5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00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Versionskontrolle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xfrm>
            <a:off x="480062" y="1869445"/>
            <a:ext cx="4771446" cy="2355967"/>
          </a:xfrm>
        </p:spPr>
        <p:txBody>
          <a:bodyPr/>
          <a:lstStyle/>
          <a:p>
            <a:pPr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werden Veränderungen dokumentiert?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wurde geändert? 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 ist verantwortlich? 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Wann ist die Änderung erfolgt? 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Warum wurde etwas geändert?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380" lvl="1" indent="0">
              <a:buNone/>
              <a:defRPr/>
            </a:pPr>
            <a:endParaRPr lang="de-DE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20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4C09855-5E2C-42D4-A028-81A9B10ABD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816" y="2025805"/>
            <a:ext cx="2524060" cy="152273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3C9294A-65AA-4B4D-B3E4-05BE30290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Versionskontrolle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xfrm>
            <a:off x="480062" y="1313097"/>
            <a:ext cx="5736180" cy="34398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Mögliche Kennzeichnung von Versionen durch Zahlen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Vergabe von ganzen Zahlen für größere Versionsänderungen: v1, v2, …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 einem Unterstrich verbundene Zahlen für kleinere Veränderungen: v1_01, v2_03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 Bezeichnungen wie z.B. final2,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revision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definitv_final</a:t>
            </a:r>
            <a:endParaRPr lang="de-DE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 kollaborativen Dokumenten und Speicherorten können Versionierung und Änderungsverfolgung zur Verfügung stehen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21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FD0D4AB-4112-4412-A252-2E4F53C92A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2649" y="1733681"/>
            <a:ext cx="2261301" cy="195747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0903398-4000-47B6-B912-5053E32894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94D82529-2D78-49FF-AF2E-133DA761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670" y="3051044"/>
            <a:ext cx="3697624" cy="370812"/>
          </a:xfrm>
        </p:spPr>
        <p:txBody>
          <a:bodyPr/>
          <a:lstStyle/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Datendokumentation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D087BCC-DF05-48CD-8C76-CB23EC470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30" y="3962799"/>
            <a:ext cx="1968910" cy="83502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9068534-1017-4E21-9C1C-EC0342E784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0488" y="1754942"/>
            <a:ext cx="2188208" cy="177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11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Datendokumentation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xfrm>
            <a:off x="480062" y="1591778"/>
            <a:ext cx="5778124" cy="2989503"/>
          </a:xfrm>
        </p:spPr>
        <p:txBody>
          <a:bodyPr/>
          <a:lstStyle/>
          <a:p>
            <a:pPr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Datendokumentation hilft, um….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die Entstehung der Daten nachzuvollziehen,</a:t>
            </a:r>
            <a:endParaRPr dirty="0"/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die Interpretierbarkeit der Daten zu gewährleisten,</a:t>
            </a:r>
            <a:endParaRPr dirty="0"/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eine Verwechslung von Dateien zu vermeiden,</a:t>
            </a:r>
            <a:endParaRPr dirty="0"/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Daten auszutauschen,</a:t>
            </a:r>
            <a:endParaRPr dirty="0"/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Daten aus verschiedenen Quellen zusammenzuführen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23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788F4B8-4FC1-46BD-BC50-DEFBB28F7C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8919" y="2172411"/>
            <a:ext cx="2255019" cy="182823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35CB560-9651-433B-BBF6-D75F88E2A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Dokumentation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 bwMode="auto">
          <a:xfrm>
            <a:off x="480062" y="1504018"/>
            <a:ext cx="5903960" cy="3057513"/>
          </a:xfrm>
        </p:spPr>
        <p:txBody>
          <a:bodyPr/>
          <a:lstStyle/>
          <a:p>
            <a:pPr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Dokumentation sollte folgende Informationen enthalten: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Kontext der Erhebung (Projektziele, Hypothesen),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Erhebungsmethode,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 der Daten und deren Beziehungen zueinander,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Qualitätsmaßnahmen (Bereinigung, Gewichtung, Datenprüfung etc.),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Erklärungen für Codes und Labels (</a:t>
            </a:r>
            <a:r>
              <a:rPr lang="de-DE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Codebook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Datenversionen und die enthaltenen Änderungen</a:t>
            </a:r>
            <a:r>
              <a:rPr lang="de-DE" sz="1600" dirty="0"/>
              <a:t>.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24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4FED0778-D4BB-4C57-8ACB-852A1EFA1F65}"/>
              </a:ext>
            </a:extLst>
          </p:cNvPr>
          <p:cNvSpPr txBox="1">
            <a:spLocks/>
          </p:cNvSpPr>
          <p:nvPr/>
        </p:nvSpPr>
        <p:spPr bwMode="auto">
          <a:xfrm>
            <a:off x="196328" y="4733997"/>
            <a:ext cx="5350277" cy="2370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08" lvl="1" indent="0">
              <a:buFont typeface="Wingdings" panose="05000000000000000000" pitchFamily="2" charset="2"/>
              <a:buNone/>
              <a:defRPr/>
            </a:pPr>
            <a:r>
              <a:rPr lang="de-DE" sz="900" dirty="0"/>
              <a:t>Vgl. https://forschungsdaten.info/themen/beschreiben-und-dokumentieren/datendokumentation/</a:t>
            </a:r>
          </a:p>
          <a:p>
            <a:pPr>
              <a:defRPr/>
            </a:pP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229B574-F983-48BD-93C9-8C8A44B5E8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9991" y="1898685"/>
            <a:ext cx="2246618" cy="182142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7BBDB1A-0C45-45BB-BAB5-7F0E5AF7C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94D82529-2D78-49FF-AF2E-133DA761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683" y="2854015"/>
            <a:ext cx="3697624" cy="727999"/>
          </a:xfrm>
        </p:spPr>
        <p:txBody>
          <a:bodyPr/>
          <a:lstStyle/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Back-up, Sicherheit und Formate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25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D087BCC-DF05-48CD-8C76-CB23EC470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30" y="3962799"/>
            <a:ext cx="1968910" cy="83502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226DFB2-181F-4DC6-858B-FF5636A9B7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8377" y="1561485"/>
            <a:ext cx="2525306" cy="202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20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Back-up, Sicherheit, Formate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xfrm>
            <a:off x="480062" y="1591778"/>
            <a:ext cx="5778124" cy="2989503"/>
          </a:xfrm>
        </p:spPr>
        <p:txBody>
          <a:bodyPr/>
          <a:lstStyle/>
          <a:p>
            <a:pPr>
              <a:defRPr/>
            </a:pPr>
            <a:r>
              <a:rPr lang="de-DE" dirty="0"/>
              <a:t>Back-up, Datensicherheit und geeignete Dateiformate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hilfen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um….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Datenverlust zu vermeiden;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Fehler rückgängig zu machen;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s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icherzustellen, dass unbefugte die Daten nicht lesen und nutzen können;</a:t>
            </a:r>
          </a:p>
          <a:p>
            <a:pPr marL="971550" lvl="1" indent="-285750">
              <a:buFont typeface="Arial" panose="020B0604020202020204" pitchFamily="34" charset="0"/>
              <a:buChar char="•"/>
              <a:defRPr/>
            </a:pPr>
            <a:r>
              <a:rPr lang="de-DE" dirty="0"/>
              <a:t>sicherzustellen, dass die Daten (mit wenig Aufwand) auch im 10 Jahren geöffnet werden können.</a:t>
            </a:r>
            <a:endParaRPr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26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788F4B8-4FC1-46BD-BC50-DEFBB28F7C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8919" y="2172411"/>
            <a:ext cx="2255019" cy="182823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35CB560-9651-433B-BBF6-D75F88E2A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552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Back-up</a:t>
            </a:r>
            <a:endParaRPr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 bwMode="auto">
          <a:xfrm>
            <a:off x="541350" y="1684699"/>
            <a:ext cx="5347722" cy="430066"/>
          </a:xfrm>
        </p:spPr>
        <p:txBody>
          <a:bodyPr/>
          <a:lstStyle/>
          <a:p>
            <a:pPr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Back-up </a:t>
            </a:r>
            <a:r>
              <a:rPr lang="de-DE" dirty="0"/>
              <a:t>S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trategie sollte vorhanden sein, z.B.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27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376FB73-BCDF-4CF2-88A1-0A44BF3796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27" y="1706294"/>
            <a:ext cx="2525306" cy="2020529"/>
          </a:xfrm>
          <a:prstGeom prst="rect">
            <a:avLst/>
          </a:prstGeom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BFC75FF0-6A97-41D3-BADA-40358D7545E2}"/>
              </a:ext>
            </a:extLst>
          </p:cNvPr>
          <p:cNvGrpSpPr/>
          <p:nvPr/>
        </p:nvGrpSpPr>
        <p:grpSpPr>
          <a:xfrm>
            <a:off x="841340" y="2189823"/>
            <a:ext cx="3869133" cy="2020528"/>
            <a:chOff x="944627" y="2963768"/>
            <a:chExt cx="3162781" cy="1549238"/>
          </a:xfrm>
        </p:grpSpPr>
        <p:sp>
          <p:nvSpPr>
            <p:cNvPr id="13" name="Rechteck: abgerundete Ecken 12">
              <a:extLst>
                <a:ext uri="{FF2B5EF4-FFF2-40B4-BE49-F238E27FC236}">
                  <a16:creationId xmlns:a16="http://schemas.microsoft.com/office/drawing/2014/main" id="{D552C4CE-B68B-4AFA-B74B-B2D977679F0E}"/>
                </a:ext>
              </a:extLst>
            </p:cNvPr>
            <p:cNvSpPr/>
            <p:nvPr/>
          </p:nvSpPr>
          <p:spPr>
            <a:xfrm>
              <a:off x="944627" y="2963768"/>
              <a:ext cx="3162781" cy="247968"/>
            </a:xfrm>
            <a:prstGeom prst="roundRect">
              <a:avLst/>
            </a:prstGeom>
            <a:solidFill>
              <a:srgbClr val="730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600" dirty="0"/>
                <a:t>3-2-1 Back-up</a:t>
              </a:r>
            </a:p>
          </p:txBody>
        </p:sp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4FBC76C8-C567-4C08-9795-0B5841830225}"/>
                </a:ext>
              </a:extLst>
            </p:cNvPr>
            <p:cNvSpPr/>
            <p:nvPr/>
          </p:nvSpPr>
          <p:spPr>
            <a:xfrm>
              <a:off x="944627" y="3296757"/>
              <a:ext cx="1001183" cy="247968"/>
            </a:xfrm>
            <a:prstGeom prst="roundRect">
              <a:avLst/>
            </a:prstGeom>
            <a:solidFill>
              <a:srgbClr val="730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E57A25FA-9FA4-40C1-B746-2507FE8F8B48}"/>
                </a:ext>
              </a:extLst>
            </p:cNvPr>
            <p:cNvSpPr/>
            <p:nvPr/>
          </p:nvSpPr>
          <p:spPr bwMode="auto">
            <a:xfrm>
              <a:off x="2004624" y="3297999"/>
              <a:ext cx="1012956" cy="247968"/>
            </a:xfrm>
            <a:prstGeom prst="roundRect">
              <a:avLst/>
            </a:prstGeom>
            <a:solidFill>
              <a:srgbClr val="730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BF6414C6-4C56-4E9A-B85A-F45BD75CD5EC}"/>
                </a:ext>
              </a:extLst>
            </p:cNvPr>
            <p:cNvSpPr/>
            <p:nvPr/>
          </p:nvSpPr>
          <p:spPr bwMode="auto">
            <a:xfrm>
              <a:off x="3061646" y="3296757"/>
              <a:ext cx="1027704" cy="247968"/>
            </a:xfrm>
            <a:prstGeom prst="roundRect">
              <a:avLst/>
            </a:prstGeom>
            <a:solidFill>
              <a:srgbClr val="730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640E7FD7-3105-463C-B563-3158B59F70FE}"/>
                </a:ext>
              </a:extLst>
            </p:cNvPr>
            <p:cNvSpPr/>
            <p:nvPr/>
          </p:nvSpPr>
          <p:spPr bwMode="auto">
            <a:xfrm>
              <a:off x="944627" y="3619782"/>
              <a:ext cx="1017655" cy="893223"/>
            </a:xfrm>
            <a:prstGeom prst="roundRect">
              <a:avLst/>
            </a:prstGeom>
            <a:solidFill>
              <a:srgbClr val="730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sz="1100" dirty="0" err="1"/>
                <a:t>Kopien</a:t>
              </a:r>
              <a:r>
                <a:rPr lang="en-US" sz="1100" dirty="0"/>
                <a:t> der </a:t>
              </a:r>
              <a:r>
                <a:rPr lang="en-US" sz="1100" dirty="0" err="1"/>
                <a:t>Datei</a:t>
              </a:r>
              <a:r>
                <a:rPr lang="en-US" sz="1100" dirty="0"/>
                <a:t> </a:t>
              </a:r>
              <a:r>
                <a:rPr lang="en-US" sz="1100" dirty="0" err="1"/>
                <a:t>erstellen</a:t>
              </a:r>
              <a:endParaRPr lang="en-US" sz="1100" dirty="0"/>
            </a:p>
          </p:txBody>
        </p:sp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B2E9A0E1-DB8F-4700-8157-EF3CD520F026}"/>
                </a:ext>
              </a:extLst>
            </p:cNvPr>
            <p:cNvSpPr/>
            <p:nvPr/>
          </p:nvSpPr>
          <p:spPr bwMode="auto">
            <a:xfrm>
              <a:off x="2004624" y="3619782"/>
              <a:ext cx="1030221" cy="893224"/>
            </a:xfrm>
            <a:prstGeom prst="roundRect">
              <a:avLst/>
            </a:prstGeom>
            <a:solidFill>
              <a:srgbClr val="730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sz="1100" dirty="0" err="1"/>
                <a:t>verschiedene</a:t>
              </a:r>
              <a:r>
                <a:rPr lang="en-US" sz="1100" dirty="0"/>
                <a:t> Speicher-</a:t>
              </a:r>
              <a:r>
                <a:rPr lang="en-US" sz="1100" dirty="0" err="1"/>
                <a:t>medien</a:t>
              </a:r>
              <a:r>
                <a:rPr lang="en-US" sz="1100" dirty="0"/>
                <a:t> </a:t>
              </a:r>
              <a:r>
                <a:rPr lang="en-US" sz="1100" dirty="0" err="1"/>
                <a:t>nutzen</a:t>
              </a:r>
              <a:endParaRPr lang="en-US" sz="1100" dirty="0"/>
            </a:p>
          </p:txBody>
        </p:sp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E537F84B-2986-4135-9EF6-79B35BC332D3}"/>
                </a:ext>
              </a:extLst>
            </p:cNvPr>
            <p:cNvSpPr/>
            <p:nvPr/>
          </p:nvSpPr>
          <p:spPr bwMode="auto">
            <a:xfrm>
              <a:off x="3077187" y="3639057"/>
              <a:ext cx="1030221" cy="873948"/>
            </a:xfrm>
            <a:prstGeom prst="roundRect">
              <a:avLst/>
            </a:prstGeom>
            <a:solidFill>
              <a:srgbClr val="730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sz="1100" dirty="0" err="1"/>
                <a:t>Kopie</a:t>
              </a:r>
              <a:r>
                <a:rPr lang="en-US" sz="1100" dirty="0"/>
                <a:t> </a:t>
              </a:r>
              <a:r>
                <a:rPr lang="en-US" sz="1100" dirty="0" err="1"/>
                <a:t>dezentral</a:t>
              </a:r>
              <a:r>
                <a:rPr lang="en-US" sz="1100" dirty="0"/>
                <a:t> </a:t>
              </a:r>
              <a:r>
                <a:rPr lang="en-US" sz="1100" dirty="0" err="1"/>
                <a:t>ablegen</a:t>
              </a:r>
              <a:r>
                <a:rPr lang="en-US" sz="1100" dirty="0"/>
                <a:t>, </a:t>
              </a:r>
              <a:r>
                <a:rPr lang="en-US" sz="1100" dirty="0" err="1"/>
                <a:t>z.B.</a:t>
              </a:r>
              <a:r>
                <a:rPr lang="en-US" sz="1100" dirty="0"/>
                <a:t> in </a:t>
              </a:r>
              <a:r>
                <a:rPr lang="en-US" sz="1100" dirty="0" err="1"/>
                <a:t>einer</a:t>
              </a:r>
              <a:r>
                <a:rPr lang="en-US" sz="1100" dirty="0"/>
                <a:t> Cloud</a:t>
              </a:r>
            </a:p>
          </p:txBody>
        </p:sp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AEB80912-608F-4D1F-A1E8-565A5F59A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5459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Zugriffssicherheit</a:t>
            </a:r>
            <a:endParaRPr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 bwMode="auto">
          <a:xfrm>
            <a:off x="480061" y="1313097"/>
            <a:ext cx="6068223" cy="1258653"/>
          </a:xfrm>
        </p:spPr>
        <p:txBody>
          <a:bodyPr/>
          <a:lstStyle/>
          <a:p>
            <a:pPr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Daten, die besonders geschützt werden müssen sind: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Sensible, personenbezogene Daten,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Daten, deren Schutz vertraglich geregelt ist (Firmengeheimnisse, Lizenzverträge).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28</a:t>
            </a:fld>
            <a:endParaRPr lang="de-DE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70C91182-2350-4299-951D-F1D2754E6BAE}"/>
              </a:ext>
            </a:extLst>
          </p:cNvPr>
          <p:cNvSpPr txBox="1">
            <a:spLocks/>
          </p:cNvSpPr>
          <p:nvPr/>
        </p:nvSpPr>
        <p:spPr bwMode="auto">
          <a:xfrm>
            <a:off x="480061" y="2666847"/>
            <a:ext cx="5987107" cy="2179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Geeigneter Schutz durch: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Verschlüsslung </a:t>
            </a: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de-DE" dirty="0"/>
              <a:t>Verschlüsslung ausgewählter Speicherorte, ganzer Datenträger, E-Mails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Passwortschutz und Zugriffsrechte </a:t>
            </a: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de-DE" dirty="0"/>
              <a:t>sichere Passwörter vergeben und ggf. Zugriff beschränken</a:t>
            </a:r>
          </a:p>
          <a:p>
            <a:pPr>
              <a:defRPr/>
            </a:pP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0C0056B-D0F1-4848-8B8D-1F052746B6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285" y="2216034"/>
            <a:ext cx="2145506" cy="135246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222E586-180E-4607-8EA0-BEDABFB80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Nachhaltige Dateiformate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 bwMode="auto">
          <a:xfrm>
            <a:off x="480061" y="1658089"/>
            <a:ext cx="5729009" cy="2012664"/>
          </a:xfrm>
        </p:spPr>
        <p:txBody>
          <a:bodyPr/>
          <a:lstStyle/>
          <a:p>
            <a:pPr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Proprietäre vs. offene Formate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Proprietäre Formate: Werden für die Nutzung einer kostenpflichtige Software benötigt, z.B.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docx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xlsx,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wmv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gif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Offene Formate: können mit Software verschiedener Hersteller geöffnet werden, z.B. </a:t>
            </a:r>
            <a:r>
              <a:rPr lang="de-DE" dirty="0" err="1"/>
              <a:t>odt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csv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mp3,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png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29</a:t>
            </a:fld>
            <a:endParaRPr lang="de-DE"/>
          </a:p>
        </p:txBody>
      </p:sp>
      <p:sp>
        <p:nvSpPr>
          <p:cNvPr id="5" name="Textplatzhalter 6">
            <a:extLst>
              <a:ext uri="{FF2B5EF4-FFF2-40B4-BE49-F238E27FC236}">
                <a16:creationId xmlns:a16="http://schemas.microsoft.com/office/drawing/2014/main" id="{4250F167-CB1B-4ABD-9DC4-17979295F3BC}"/>
              </a:ext>
            </a:extLst>
          </p:cNvPr>
          <p:cNvSpPr txBox="1">
            <a:spLocks/>
          </p:cNvSpPr>
          <p:nvPr/>
        </p:nvSpPr>
        <p:spPr bwMode="auto">
          <a:xfrm>
            <a:off x="480061" y="3736749"/>
            <a:ext cx="6171462" cy="38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Ggf. proprietäre Formate in offene Formate konvertieren.</a:t>
            </a:r>
          </a:p>
          <a:p>
            <a:pPr>
              <a:defRPr/>
            </a:pPr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6CD8E5F1-4728-4C0F-8A45-37DC1BC24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1223D18-3427-4828-8D3A-E4964A35C1F4}"/>
              </a:ext>
            </a:extLst>
          </p:cNvPr>
          <p:cNvGrpSpPr/>
          <p:nvPr/>
        </p:nvGrpSpPr>
        <p:grpSpPr>
          <a:xfrm>
            <a:off x="6884987" y="1497655"/>
            <a:ext cx="1921928" cy="2687551"/>
            <a:chOff x="6794088" y="1313097"/>
            <a:chExt cx="1903770" cy="2518777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36FBFF26-B47E-49BC-82A2-F87FCF7F6F87}"/>
                </a:ext>
              </a:extLst>
            </p:cNvPr>
            <p:cNvGrpSpPr/>
            <p:nvPr/>
          </p:nvGrpSpPr>
          <p:grpSpPr>
            <a:xfrm>
              <a:off x="6794088" y="1313097"/>
              <a:ext cx="995517" cy="914400"/>
              <a:chOff x="7027606" y="1930195"/>
              <a:chExt cx="995517" cy="914400"/>
            </a:xfrm>
          </p:grpSpPr>
          <p:pic>
            <p:nvPicPr>
              <p:cNvPr id="4" name="Grafik 3" descr="Dokument mit einfarbiger Füllung">
                <a:extLst>
                  <a:ext uri="{FF2B5EF4-FFF2-40B4-BE49-F238E27FC236}">
                    <a16:creationId xmlns:a16="http://schemas.microsoft.com/office/drawing/2014/main" id="{7854C9F8-A91D-4170-8A64-411905DC68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7027606" y="1930195"/>
                <a:ext cx="914400" cy="914400"/>
              </a:xfrm>
              <a:prstGeom prst="rect">
                <a:avLst/>
              </a:prstGeom>
            </p:spPr>
          </p:pic>
          <p:sp>
            <p:nvSpPr>
              <p:cNvPr id="8" name="Rechteck: abgerundete Ecken 7">
                <a:extLst>
                  <a:ext uri="{FF2B5EF4-FFF2-40B4-BE49-F238E27FC236}">
                    <a16:creationId xmlns:a16="http://schemas.microsoft.com/office/drawing/2014/main" id="{99FA41DB-3E87-432F-A3C4-C6FE15235E43}"/>
                  </a:ext>
                </a:extLst>
              </p:cNvPr>
              <p:cNvSpPr/>
              <p:nvPr/>
            </p:nvSpPr>
            <p:spPr>
              <a:xfrm>
                <a:off x="7484806" y="2571750"/>
                <a:ext cx="538317" cy="272845"/>
              </a:xfrm>
              <a:prstGeom prst="roundRect">
                <a:avLst/>
              </a:prstGeom>
              <a:solidFill>
                <a:srgbClr val="730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PDF</a:t>
                </a:r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D3934407-A681-428E-9375-41D180F70731}"/>
                </a:ext>
              </a:extLst>
            </p:cNvPr>
            <p:cNvGrpSpPr/>
            <p:nvPr/>
          </p:nvGrpSpPr>
          <p:grpSpPr>
            <a:xfrm>
              <a:off x="7691282" y="1633874"/>
              <a:ext cx="995517" cy="914400"/>
              <a:chOff x="7027606" y="1930195"/>
              <a:chExt cx="995517" cy="914400"/>
            </a:xfrm>
          </p:grpSpPr>
          <p:pic>
            <p:nvPicPr>
              <p:cNvPr id="11" name="Grafik 10" descr="Dokument mit einfarbiger Füllung">
                <a:extLst>
                  <a:ext uri="{FF2B5EF4-FFF2-40B4-BE49-F238E27FC236}">
                    <a16:creationId xmlns:a16="http://schemas.microsoft.com/office/drawing/2014/main" id="{C9C0C217-642A-406C-A365-94BE1743D5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7027606" y="1930195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2" name="Rechteck: abgerundete Ecken 11">
                <a:extLst>
                  <a:ext uri="{FF2B5EF4-FFF2-40B4-BE49-F238E27FC236}">
                    <a16:creationId xmlns:a16="http://schemas.microsoft.com/office/drawing/2014/main" id="{A0935C12-03E8-48D7-B5F3-EB350439DDA8}"/>
                  </a:ext>
                </a:extLst>
              </p:cNvPr>
              <p:cNvSpPr/>
              <p:nvPr/>
            </p:nvSpPr>
            <p:spPr>
              <a:xfrm>
                <a:off x="7484806" y="2571750"/>
                <a:ext cx="538317" cy="272845"/>
              </a:xfrm>
              <a:prstGeom prst="roundRect">
                <a:avLst/>
              </a:prstGeom>
              <a:solidFill>
                <a:srgbClr val="730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ODT</a:t>
                </a:r>
              </a:p>
            </p:txBody>
          </p: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28EE8857-4630-4398-915D-FD89B672E82B}"/>
                </a:ext>
              </a:extLst>
            </p:cNvPr>
            <p:cNvGrpSpPr/>
            <p:nvPr/>
          </p:nvGrpSpPr>
          <p:grpSpPr>
            <a:xfrm>
              <a:off x="6794088" y="2571750"/>
              <a:ext cx="995517" cy="914400"/>
              <a:chOff x="7027606" y="1930195"/>
              <a:chExt cx="995517" cy="914400"/>
            </a:xfrm>
          </p:grpSpPr>
          <p:pic>
            <p:nvPicPr>
              <p:cNvPr id="14" name="Grafik 13" descr="Dokument mit einfarbiger Füllung">
                <a:extLst>
                  <a:ext uri="{FF2B5EF4-FFF2-40B4-BE49-F238E27FC236}">
                    <a16:creationId xmlns:a16="http://schemas.microsoft.com/office/drawing/2014/main" id="{E2CBFDD9-AF58-4271-BB98-B5174F750B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7027606" y="1930195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5" name="Rechteck: abgerundete Ecken 14">
                <a:extLst>
                  <a:ext uri="{FF2B5EF4-FFF2-40B4-BE49-F238E27FC236}">
                    <a16:creationId xmlns:a16="http://schemas.microsoft.com/office/drawing/2014/main" id="{9FEB9968-13F9-4B00-B674-6A1C386150B4}"/>
                  </a:ext>
                </a:extLst>
              </p:cNvPr>
              <p:cNvSpPr/>
              <p:nvPr/>
            </p:nvSpPr>
            <p:spPr>
              <a:xfrm>
                <a:off x="7484806" y="2571750"/>
                <a:ext cx="538317" cy="272845"/>
              </a:xfrm>
              <a:prstGeom prst="roundRect">
                <a:avLst/>
              </a:prstGeom>
              <a:solidFill>
                <a:srgbClr val="730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mp3</a:t>
                </a:r>
              </a:p>
            </p:txBody>
          </p: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E0F32B76-9F0F-4405-A9CD-EA51941902C0}"/>
                </a:ext>
              </a:extLst>
            </p:cNvPr>
            <p:cNvGrpSpPr/>
            <p:nvPr/>
          </p:nvGrpSpPr>
          <p:grpSpPr>
            <a:xfrm>
              <a:off x="7702341" y="2917474"/>
              <a:ext cx="995517" cy="914400"/>
              <a:chOff x="7027606" y="1930195"/>
              <a:chExt cx="995517" cy="914400"/>
            </a:xfrm>
          </p:grpSpPr>
          <p:pic>
            <p:nvPicPr>
              <p:cNvPr id="17" name="Grafik 16" descr="Dokument mit einfarbiger Füllung">
                <a:extLst>
                  <a:ext uri="{FF2B5EF4-FFF2-40B4-BE49-F238E27FC236}">
                    <a16:creationId xmlns:a16="http://schemas.microsoft.com/office/drawing/2014/main" id="{E1097DDA-0B41-4790-AF70-6DED2DCCD8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7027606" y="1930195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8" name="Rechteck: abgerundete Ecken 17">
                <a:extLst>
                  <a:ext uri="{FF2B5EF4-FFF2-40B4-BE49-F238E27FC236}">
                    <a16:creationId xmlns:a16="http://schemas.microsoft.com/office/drawing/2014/main" id="{1ECFFEB4-1571-4CCB-91B4-0D7046699D12}"/>
                  </a:ext>
                </a:extLst>
              </p:cNvPr>
              <p:cNvSpPr/>
              <p:nvPr/>
            </p:nvSpPr>
            <p:spPr>
              <a:xfrm>
                <a:off x="7484806" y="2571750"/>
                <a:ext cx="538317" cy="272845"/>
              </a:xfrm>
              <a:prstGeom prst="roundRect">
                <a:avLst/>
              </a:prstGeom>
              <a:solidFill>
                <a:srgbClr val="730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PNG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</a:t>
            </a:r>
            <a:r>
              <a:rPr lang="de-DE" dirty="0"/>
              <a:t>Forschungsprozess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47" y="981034"/>
            <a:ext cx="5858394" cy="394818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FBD3D10-D007-458D-A5AC-E99ED570F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296" y="4032399"/>
            <a:ext cx="1921928" cy="845648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7015603" y="4375218"/>
            <a:ext cx="21283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err="1"/>
              <a:t>Map</a:t>
            </a:r>
            <a:r>
              <a:rPr lang="de-DE" sz="600" dirty="0"/>
              <a:t> </a:t>
            </a:r>
            <a:r>
              <a:rPr lang="de-DE" sz="600" dirty="0" err="1"/>
              <a:t>by</a:t>
            </a:r>
            <a:r>
              <a:rPr lang="de-DE" sz="600" dirty="0"/>
              <a:t> E. Harbury, in: </a:t>
            </a:r>
            <a:r>
              <a:rPr lang="en-US" sz="600" dirty="0"/>
              <a:t>American Scientist, v.54, n.4, December 1966, p. 470. P.J. Mode collection of persuasive cartography, #8548. Division of Rare and Manuscript Collections, Cornell University Library. </a:t>
            </a:r>
            <a:r>
              <a:rPr lang="en-US" sz="600" dirty="0">
                <a:hlinkClick r:id="rId4"/>
              </a:rPr>
              <a:t>https://digital.library.cornell.edu/catalog/ss:19343399</a:t>
            </a:r>
            <a:r>
              <a:rPr lang="en-US" sz="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83325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09EEA16E-6D77-4055-A001-EDAEE5DC4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331" y="3781310"/>
            <a:ext cx="1921669" cy="957262"/>
          </a:xfrm>
          <a:prstGeom prst="rect">
            <a:avLst/>
          </a:prstGeom>
        </p:spPr>
      </p:pic>
      <p:sp>
        <p:nvSpPr>
          <p:cNvPr id="10" name="Titel 9">
            <a:extLst>
              <a:ext uri="{FF2B5EF4-FFF2-40B4-BE49-F238E27FC236}">
                <a16:creationId xmlns:a16="http://schemas.microsoft.com/office/drawing/2014/main" id="{94D82529-2D78-49FF-AF2E-133DA761D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FAIRe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Daten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9" name="Titel 9">
            <a:extLst>
              <a:ext uri="{FF2B5EF4-FFF2-40B4-BE49-F238E27FC236}">
                <a16:creationId xmlns:a16="http://schemas.microsoft.com/office/drawing/2014/main" id="{39B4584D-B8E6-435C-A532-7B057C02C3D3}"/>
              </a:ext>
            </a:extLst>
          </p:cNvPr>
          <p:cNvSpPr txBox="1">
            <a:spLocks/>
          </p:cNvSpPr>
          <p:nvPr/>
        </p:nvSpPr>
        <p:spPr>
          <a:xfrm>
            <a:off x="4665259" y="4578041"/>
            <a:ext cx="4369595" cy="32257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Illustration </a:t>
            </a:r>
            <a:r>
              <a:rPr lang="de-DE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by</a:t>
            </a:r>
            <a:r>
              <a:rPr lang="de-DE" sz="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 </a:t>
            </a:r>
            <a:r>
              <a:rPr lang="de-DE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Bezjak</a:t>
            </a:r>
            <a:r>
              <a:rPr lang="de-DE" sz="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, Sonja et al. (2018). Open Science Training Handbook. https://open-science-training-handbook.github.io/Open-Science-Training-Handbook_EN/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3F9F056-A93E-4FAD-B81E-72764E5C4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97" y="1329582"/>
            <a:ext cx="7842406" cy="308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558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Wie findet man geeignete Daten?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31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94618EA-5AA8-4723-AB58-50AA2623B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090" y="3962799"/>
            <a:ext cx="1968910" cy="83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5685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AF255-4B2C-4F99-8E03-B3E6CAD3A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findet man geeignete Daten?</a:t>
            </a:r>
            <a:br>
              <a:rPr lang="de-DE" dirty="0"/>
            </a:b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C5E321-69F0-440A-922A-6E42A38DAF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061" y="1261478"/>
            <a:ext cx="5694236" cy="3561245"/>
          </a:xfrm>
        </p:spPr>
        <p:txBody>
          <a:bodyPr/>
          <a:lstStyle/>
          <a:p>
            <a:r>
              <a:rPr lang="de-DE" dirty="0"/>
              <a:t>Als Vorbereitung für die Suche sollten folgende Fragen geklärt werden: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Was ist meine Forschungsfrage?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Was für Daten brauche ich, um diese Frage zu beantworten?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/>
              <a:t>Wer oder was?</a:t>
            </a:r>
            <a:br>
              <a:rPr lang="de-DE" sz="1600" dirty="0"/>
            </a:br>
            <a:r>
              <a:rPr lang="de-DE" sz="1600" dirty="0"/>
              <a:t>   Personen(gruppen), Organisationen,</a:t>
            </a:r>
          </a:p>
          <a:p>
            <a:pPr lvl="2" indent="0">
              <a:spcBef>
                <a:spcPts val="0"/>
              </a:spcBef>
              <a:buNone/>
            </a:pPr>
            <a:r>
              <a:rPr lang="de-DE" sz="1600" dirty="0"/>
              <a:t>        physische Objekte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/>
              <a:t>Wann?</a:t>
            </a:r>
            <a:br>
              <a:rPr lang="de-DE" sz="1600" dirty="0"/>
            </a:br>
            <a:r>
              <a:rPr lang="de-DE" sz="1600" dirty="0"/>
              <a:t>   relevanter Zeitraum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/>
              <a:t>Wo?</a:t>
            </a:r>
            <a:br>
              <a:rPr lang="de-DE" sz="1600" dirty="0"/>
            </a:br>
            <a:r>
              <a:rPr lang="de-DE" sz="1600" dirty="0"/>
              <a:t>   relevanter Gebiet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D086DA-3997-4E43-9484-E5E55E278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32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478BDFB-A155-4EA1-B42C-3F61BD115A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761" y="2076961"/>
            <a:ext cx="2724013" cy="150567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0B38087-1AB0-4EF9-A3D3-579B611CB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167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AF255-4B2C-4F99-8E03-B3E6CAD3A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findet man geeignete Daten?</a:t>
            </a:r>
            <a:br>
              <a:rPr lang="de-DE" dirty="0"/>
            </a:b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C5E321-69F0-440A-922A-6E42A38DAF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062" y="1748175"/>
            <a:ext cx="5397171" cy="2735335"/>
          </a:xfrm>
        </p:spPr>
        <p:txBody>
          <a:bodyPr/>
          <a:lstStyle/>
          <a:p>
            <a:r>
              <a:rPr lang="de-DE" dirty="0"/>
              <a:t>Als Vorbereitung für die Suche sollten folgende Fragen geklärt werden: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Gibt es Einrichtungen, die mein Thema untersuchen?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Welche Datenzentren oder –</a:t>
            </a:r>
            <a:r>
              <a:rPr lang="de-DE" dirty="0" err="1"/>
              <a:t>repositorien</a:t>
            </a:r>
            <a:r>
              <a:rPr lang="de-DE" dirty="0"/>
              <a:t> könnten geeignete Daten enthalten?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Gibt es relevante Literatur, wo ähnliche Daten verwendet wurden?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D086DA-3997-4E43-9484-E5E55E278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33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FE964A0-E403-4690-970B-B75C749F99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939" y="2060183"/>
            <a:ext cx="2784721" cy="153922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37EB20E-1835-4E0B-96E2-A7B5C3AFF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1245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Wo kann man nach Daten suchen?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67369DF-8B6E-4469-9563-C853EA674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090" y="3962799"/>
            <a:ext cx="1968910" cy="83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7729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FF239-508E-4C80-A3F8-91EC6057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 kann man nach Daten suchen?</a:t>
            </a:r>
            <a:br>
              <a:rPr lang="de-DE" dirty="0"/>
            </a:b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D4329-412A-4ED2-9B41-6C5395A72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6773272-8EEE-481A-B691-FFC7F5EAA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976C265-397D-4E5C-B8EC-E79E17DE4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389" y="1459858"/>
            <a:ext cx="3821611" cy="196153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104B7B0-1613-4655-B1B3-B9DDA3BA50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2523" y="2287782"/>
            <a:ext cx="4745649" cy="22672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7C4FA01-8BDB-4E9E-81F0-E2BB1F1A66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7673" y="2102822"/>
            <a:ext cx="4815348" cy="27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11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FF239-508E-4C80-A3F8-91EC6057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 kann man nach Daten suchen?</a:t>
            </a:r>
            <a:br>
              <a:rPr lang="de-DE" dirty="0"/>
            </a:b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EF7A44-CFBD-4A94-ACCE-3E8217DFB4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061" y="1689181"/>
            <a:ext cx="5862016" cy="25141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Repositorien:</a:t>
            </a:r>
            <a:br>
              <a:rPr lang="de-DE" dirty="0"/>
            </a:br>
            <a:r>
              <a:rPr lang="de-DE" dirty="0"/>
              <a:t>   sind spezielle Archive, wo Daten abgelegt werden</a:t>
            </a:r>
          </a:p>
          <a:p>
            <a:pPr>
              <a:spcBef>
                <a:spcPts val="0"/>
              </a:spcBef>
            </a:pPr>
            <a:r>
              <a:rPr lang="de-DE" dirty="0"/>
              <a:t>        können.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Portale:</a:t>
            </a:r>
            <a:br>
              <a:rPr lang="de-DE" dirty="0"/>
            </a:br>
            <a:r>
              <a:rPr lang="de-DE" dirty="0"/>
              <a:t>   ermöglichen die Suche über mehrere Repositorien</a:t>
            </a:r>
          </a:p>
          <a:p>
            <a:pPr>
              <a:spcBef>
                <a:spcPts val="0"/>
              </a:spcBef>
            </a:pPr>
            <a:r>
              <a:rPr lang="de-DE" dirty="0"/>
              <a:t>        hinweg.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Webseiten von Forschenden oder Arbeitsgruppen:</a:t>
            </a:r>
            <a:br>
              <a:rPr lang="de-DE" dirty="0"/>
            </a:br>
            <a:r>
              <a:rPr lang="de-DE" dirty="0"/>
              <a:t>   können Zugang zu einzelne Datensätze bieten.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D4329-412A-4ED2-9B41-6C5395A72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36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BE3F2B4-7C40-4FE3-B352-014479A9E9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195" y="1965467"/>
            <a:ext cx="1963744" cy="196153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6773272-8EEE-481A-B691-FFC7F5EAA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234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FF239-508E-4C80-A3F8-91EC6057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 kann man nach Daten suchen?</a:t>
            </a:r>
            <a:br>
              <a:rPr lang="de-DE" dirty="0"/>
            </a:b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EF7A44-CFBD-4A94-ACCE-3E8217DFB4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062" y="1320471"/>
            <a:ext cx="5493035" cy="3632166"/>
          </a:xfrm>
        </p:spPr>
        <p:txBody>
          <a:bodyPr/>
          <a:lstStyle/>
          <a:p>
            <a:r>
              <a:rPr lang="de-DE" dirty="0"/>
              <a:t>Welche Repositorien gibt es?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institutionelle, z.B. HHU </a:t>
            </a:r>
            <a:r>
              <a:rPr lang="de-DE" dirty="0">
                <a:hlinkClick r:id="rId2"/>
              </a:rPr>
              <a:t>ResearchData</a:t>
            </a:r>
            <a:r>
              <a:rPr lang="de-DE" dirty="0"/>
              <a:t>, </a:t>
            </a:r>
            <a:r>
              <a:rPr lang="de-DE" dirty="0">
                <a:hlinkClick r:id="rId3"/>
              </a:rPr>
              <a:t>heiDATA</a:t>
            </a:r>
            <a:endParaRPr lang="de-DE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disziplin-spezifische, z.B. </a:t>
            </a:r>
            <a:r>
              <a:rPr lang="de-DE" dirty="0">
                <a:hlinkClick r:id="rId4"/>
              </a:rPr>
              <a:t>ZBW Journal Data Archive</a:t>
            </a:r>
            <a:r>
              <a:rPr lang="de-DE" dirty="0"/>
              <a:t>; </a:t>
            </a:r>
            <a:r>
              <a:rPr lang="de-DE" dirty="0">
                <a:hlinkClick r:id="rId5"/>
              </a:rPr>
              <a:t>OpenNeuro</a:t>
            </a:r>
            <a:r>
              <a:rPr lang="de-DE" dirty="0"/>
              <a:t>; </a:t>
            </a:r>
            <a:r>
              <a:rPr lang="de-DE" dirty="0">
                <a:hlinkClick r:id="rId6"/>
              </a:rPr>
              <a:t>DARIAH-DE</a:t>
            </a:r>
            <a:endParaRPr lang="de-DE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allgemeine, z.B. </a:t>
            </a:r>
            <a:r>
              <a:rPr lang="de-DE" dirty="0">
                <a:hlinkClick r:id="rId7"/>
              </a:rPr>
              <a:t>Zenodo</a:t>
            </a:r>
            <a:r>
              <a:rPr lang="de-DE" dirty="0"/>
              <a:t>, </a:t>
            </a:r>
            <a:r>
              <a:rPr lang="de-DE" dirty="0">
                <a:hlinkClick r:id="rId8"/>
              </a:rPr>
              <a:t>Dryad</a:t>
            </a:r>
            <a:endParaRPr lang="de-DE" dirty="0"/>
          </a:p>
          <a:p>
            <a:endParaRPr lang="de-DE" sz="800" dirty="0"/>
          </a:p>
          <a:p>
            <a:r>
              <a:rPr lang="de-DE" dirty="0"/>
              <a:t>Wie finde ich relevante Repositorien?</a:t>
            </a:r>
          </a:p>
          <a:p>
            <a:pPr marL="97155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hlinkClick r:id="rId9"/>
              </a:rPr>
              <a:t>Re3data</a:t>
            </a:r>
            <a:endParaRPr lang="de-DE" dirty="0"/>
          </a:p>
          <a:p>
            <a:pPr marL="97155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hlinkClick r:id="rId10"/>
              </a:rPr>
              <a:t>RIsources</a:t>
            </a:r>
            <a:endParaRPr lang="de-DE" dirty="0"/>
          </a:p>
          <a:p>
            <a:pPr marL="971550" lvl="1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hlinkClick r:id="rId11"/>
              </a:rPr>
              <a:t>Fairsharing.org</a:t>
            </a:r>
            <a:r>
              <a:rPr lang="de-DE" dirty="0"/>
              <a:t> 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D4329-412A-4ED2-9B41-6C5395A72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37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BE3F2B4-7C40-4FE3-B352-014479A9E91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40" y="1865671"/>
            <a:ext cx="1963744" cy="196153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C0EACD2-3782-4B65-871E-915B7F76CDB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169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FF239-508E-4C80-A3F8-91EC6057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 kann man nach Daten suchen?</a:t>
            </a:r>
            <a:br>
              <a:rPr lang="de-DE" dirty="0"/>
            </a:b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EF7A44-CFBD-4A94-ACCE-3E8217DFB4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2655" y="1214131"/>
            <a:ext cx="5928113" cy="3632166"/>
          </a:xfrm>
        </p:spPr>
        <p:txBody>
          <a:bodyPr/>
          <a:lstStyle/>
          <a:p>
            <a:r>
              <a:rPr lang="de-DE" dirty="0"/>
              <a:t>Welche Portale gibt es?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allgemeine: z.B.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>
                <a:hlinkClick r:id="rId3"/>
              </a:rPr>
              <a:t>DataCite</a:t>
            </a:r>
            <a:endParaRPr lang="de-DE" sz="1600" dirty="0"/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>
                <a:hlinkClick r:id="rId4"/>
              </a:rPr>
              <a:t>EU Open Data Portal</a:t>
            </a:r>
            <a:endParaRPr lang="de-DE" sz="1600" dirty="0"/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>
                <a:hlinkClick r:id="rId5"/>
              </a:rPr>
              <a:t>Google Dataset Search</a:t>
            </a:r>
            <a:endParaRPr lang="de-DE" sz="1600" dirty="0"/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>
                <a:hlinkClick r:id="rId6"/>
              </a:rPr>
              <a:t>BASE</a:t>
            </a:r>
            <a:endParaRPr lang="de-DE" sz="1600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fachspezifische: z.B.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>
                <a:hlinkClick r:id="rId7"/>
              </a:rPr>
              <a:t>gesisDataSearch</a:t>
            </a:r>
            <a:endParaRPr lang="de-DE" sz="1600" dirty="0"/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>
                <a:hlinkClick r:id="rId8"/>
              </a:rPr>
              <a:t>CLARIN VLO</a:t>
            </a:r>
            <a:endParaRPr lang="de-DE" sz="1600" dirty="0"/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>
                <a:hlinkClick r:id="rId9" action="ppaction://hlinkfile"/>
              </a:rPr>
              <a:t>EMBL's European </a:t>
            </a:r>
            <a:r>
              <a:rPr lang="de-DE" sz="1600" dirty="0" err="1">
                <a:hlinkClick r:id="rId9" action="ppaction://hlinkfile"/>
              </a:rPr>
              <a:t>Bioinformatics</a:t>
            </a:r>
            <a:r>
              <a:rPr lang="de-DE" sz="1600" dirty="0">
                <a:hlinkClick r:id="rId9" action="ppaction://hlinkfile"/>
              </a:rPr>
              <a:t> Institute</a:t>
            </a:r>
            <a:endParaRPr lang="de-DE" sz="1600" dirty="0"/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de-DE" sz="1600" dirty="0">
                <a:hlinkClick r:id="rId10"/>
              </a:rPr>
              <a:t>NFDI4Chem</a:t>
            </a:r>
            <a:endParaRPr lang="de-DE" sz="16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D4329-412A-4ED2-9B41-6C5395A72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38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BE3F2B4-7C40-4FE3-B352-014479A9E91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40" y="1865671"/>
            <a:ext cx="1963744" cy="196153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C85D2FD-E2B8-418D-987F-EED69B459B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847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FF239-508E-4C80-A3F8-91EC6057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 kann man nach Daten suchen?</a:t>
            </a:r>
            <a:br>
              <a:rPr lang="de-DE" dirty="0"/>
            </a:b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EF7A44-CFBD-4A94-ACCE-3E8217DFB4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1673" y="1321086"/>
            <a:ext cx="5928113" cy="1791230"/>
          </a:xfrm>
        </p:spPr>
        <p:txBody>
          <a:bodyPr/>
          <a:lstStyle/>
          <a:p>
            <a:r>
              <a:rPr lang="de-DE" dirty="0"/>
              <a:t>Gibt es bestimmte Forscher*innen oder Arbeitsgruppen, die in dem Gebiet arbeiten?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Arbeitsbereich Allg. Sprachwissenschaft und Computerlinguistik der Uni Tübingen: </a:t>
            </a:r>
            <a:r>
              <a:rPr lang="de-DE" dirty="0">
                <a:hlinkClick r:id="rId3"/>
              </a:rPr>
              <a:t>Korpora</a:t>
            </a:r>
            <a:endParaRPr lang="de-DE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Lehrstuhl für Bioanorganische Chemie der RWTH Aachen: </a:t>
            </a:r>
            <a:r>
              <a:rPr lang="de-DE" dirty="0">
                <a:hlinkClick r:id="rId4"/>
              </a:rPr>
              <a:t>Publikationen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D4329-412A-4ED2-9B41-6C5395A72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39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BE3F2B4-7C40-4FE3-B352-014479A9E9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047" y="2007650"/>
            <a:ext cx="1859898" cy="1857806"/>
          </a:xfrm>
          <a:prstGeom prst="rect">
            <a:avLst/>
          </a:prstGeom>
        </p:spPr>
      </p:pic>
      <p:sp>
        <p:nvSpPr>
          <p:cNvPr id="7" name="Textplatzhalter 2">
            <a:extLst>
              <a:ext uri="{FF2B5EF4-FFF2-40B4-BE49-F238E27FC236}">
                <a16:creationId xmlns:a16="http://schemas.microsoft.com/office/drawing/2014/main" id="{813E3FC6-6B40-4DC2-8EB1-FEE8152FEAF1}"/>
              </a:ext>
            </a:extLst>
          </p:cNvPr>
          <p:cNvSpPr txBox="1">
            <a:spLocks/>
          </p:cNvSpPr>
          <p:nvPr/>
        </p:nvSpPr>
        <p:spPr>
          <a:xfrm>
            <a:off x="480062" y="3333529"/>
            <a:ext cx="5928113" cy="13342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Gibt es relevante Data </a:t>
            </a:r>
            <a:r>
              <a:rPr lang="de-DE" dirty="0" err="1"/>
              <a:t>papers</a:t>
            </a:r>
            <a:r>
              <a:rPr lang="de-DE" dirty="0"/>
              <a:t> oder andere Zeitschriftenartikel, die auf Datensätze hinweisen?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i="1" dirty="0">
                <a:hlinkClick r:id="rId6"/>
              </a:rPr>
              <a:t>Journal </a:t>
            </a:r>
            <a:r>
              <a:rPr lang="de-DE" i="1" dirty="0" err="1">
                <a:hlinkClick r:id="rId6"/>
              </a:rPr>
              <a:t>of</a:t>
            </a:r>
            <a:r>
              <a:rPr lang="de-DE" i="1" dirty="0">
                <a:hlinkClick r:id="rId6"/>
              </a:rPr>
              <a:t> Open </a:t>
            </a:r>
            <a:r>
              <a:rPr lang="de-DE" i="1" dirty="0" err="1">
                <a:hlinkClick r:id="rId6"/>
              </a:rPr>
              <a:t>Humanities</a:t>
            </a:r>
            <a:r>
              <a:rPr lang="de-DE" i="1" dirty="0">
                <a:hlinkClick r:id="rId6"/>
              </a:rPr>
              <a:t> Data</a:t>
            </a:r>
            <a:endParaRPr lang="de-DE" i="1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i="1" dirty="0">
                <a:hlinkClick r:id="rId7"/>
              </a:rPr>
              <a:t>Dutch War Letters (1935–1950) to Digital Data</a:t>
            </a:r>
            <a:endParaRPr lang="en-US" i="1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F9D4946-0461-4F42-9A6C-B5A861FE26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726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</a:t>
            </a:r>
            <a:r>
              <a:rPr lang="de-DE" dirty="0"/>
              <a:t>Forschungsprozess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47" y="981034"/>
            <a:ext cx="5858394" cy="394818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118" y="1352887"/>
            <a:ext cx="807239" cy="676656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4610823" y="1792991"/>
            <a:ext cx="1999701" cy="676656"/>
          </a:xfrm>
          <a:prstGeom prst="ellipse">
            <a:avLst/>
          </a:prstGeom>
          <a:noFill/>
          <a:ln w="31750">
            <a:solidFill>
              <a:srgbClr val="821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FBD3D10-D007-458D-A5AC-E99ED570F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5296" y="4032399"/>
            <a:ext cx="1921928" cy="845648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0CF42CAB-6949-4C37-818E-1F4CFE9B2F31}"/>
              </a:ext>
            </a:extLst>
          </p:cNvPr>
          <p:cNvSpPr/>
          <p:nvPr/>
        </p:nvSpPr>
        <p:spPr>
          <a:xfrm>
            <a:off x="3196205" y="2365695"/>
            <a:ext cx="1375795" cy="882353"/>
          </a:xfrm>
          <a:prstGeom prst="ellipse">
            <a:avLst/>
          </a:prstGeom>
          <a:noFill/>
          <a:ln w="31750">
            <a:solidFill>
              <a:srgbClr val="821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9A96A63-4948-483A-B361-284887CD97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996" y="2114541"/>
            <a:ext cx="807239" cy="676656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7015603" y="4375218"/>
            <a:ext cx="21283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err="1"/>
              <a:t>Map</a:t>
            </a:r>
            <a:r>
              <a:rPr lang="de-DE" sz="600" dirty="0"/>
              <a:t> </a:t>
            </a:r>
            <a:r>
              <a:rPr lang="de-DE" sz="600" dirty="0" err="1"/>
              <a:t>by</a:t>
            </a:r>
            <a:r>
              <a:rPr lang="de-DE" sz="600" dirty="0"/>
              <a:t> E. Harbury, in: </a:t>
            </a:r>
            <a:r>
              <a:rPr lang="en-US" sz="600" dirty="0"/>
              <a:t>American Scientist, v.54, n.4, December 1966, p. 470. P.J. Mode collection of persuasive cartography, #8548. Division of Rare and Manuscript Collections, Cornell University Library. </a:t>
            </a:r>
            <a:r>
              <a:rPr lang="en-US" sz="600" dirty="0">
                <a:hlinkClick r:id="rId5"/>
              </a:rPr>
              <a:t>https://digital.library.cornell.edu/catalog/ss:19343399</a:t>
            </a:r>
            <a:r>
              <a:rPr lang="en-US" sz="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29028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Daten gefunden und was jetzt?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40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B252B34-F65E-4EF0-8D5C-6566A1579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090" y="3962799"/>
            <a:ext cx="1968910" cy="83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939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 gefunden und was jetzt?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41</a:t>
            </a:fld>
            <a:endParaRPr lang="de-DE" dirty="0"/>
          </a:p>
        </p:txBody>
      </p:sp>
      <p:sp>
        <p:nvSpPr>
          <p:cNvPr id="11" name="Textplatzhalter 5"/>
          <p:cNvSpPr txBox="1">
            <a:spLocks/>
          </p:cNvSpPr>
          <p:nvPr/>
        </p:nvSpPr>
        <p:spPr>
          <a:xfrm>
            <a:off x="480062" y="4760003"/>
            <a:ext cx="3634738" cy="25024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/>
              <a:t>https://web.tum.de/en/researchdata/support-information/reuse-data/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8628B16-62C4-42BA-A932-3CA153C178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080" y="2401824"/>
            <a:ext cx="2257058" cy="1440570"/>
          </a:xfrm>
          <a:prstGeom prst="rect">
            <a:avLst/>
          </a:prstGeom>
        </p:spPr>
      </p:pic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9E65595-FDC8-4A02-B548-3745F64C6204}"/>
              </a:ext>
            </a:extLst>
          </p:cNvPr>
          <p:cNvSpPr txBox="1">
            <a:spLocks/>
          </p:cNvSpPr>
          <p:nvPr/>
        </p:nvSpPr>
        <p:spPr>
          <a:xfrm>
            <a:off x="632462" y="1835061"/>
            <a:ext cx="5852228" cy="25648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Datensatz evaluieren: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Dokumentation prüfen: </a:t>
            </a:r>
          </a:p>
          <a:p>
            <a:pPr lvl="1" indent="0">
              <a:buNone/>
            </a:pPr>
            <a:r>
              <a:rPr lang="de-DE" dirty="0"/>
              <a:t>	    Beschreibung der Daten, Verständlichkeit,</a:t>
            </a:r>
          </a:p>
          <a:p>
            <a:pPr lvl="1" indent="0">
              <a:spcBef>
                <a:spcPts val="0"/>
              </a:spcBef>
              <a:buNone/>
            </a:pPr>
            <a:r>
              <a:rPr lang="de-DE" dirty="0"/>
              <a:t>        Nachvollziehbarkeit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Quelle prüfen: </a:t>
            </a:r>
          </a:p>
          <a:p>
            <a:pPr lvl="1" indent="0">
              <a:buNone/>
            </a:pPr>
            <a:r>
              <a:rPr lang="de-DE" dirty="0"/>
              <a:t>	     Autoren, Publikationsplattform, peer-review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Relevanz prüfen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Nachnutzbarkeit (Lizenz) prüfen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CB3BC7-4F97-4880-9E1F-7F69E24F7B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0858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 gefunden und was jetzt?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42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5F028C4-4E86-46BA-A259-3A00A4A76ACD}"/>
              </a:ext>
            </a:extLst>
          </p:cNvPr>
          <p:cNvSpPr txBox="1">
            <a:spLocks/>
          </p:cNvSpPr>
          <p:nvPr/>
        </p:nvSpPr>
        <p:spPr>
          <a:xfrm>
            <a:off x="480061" y="1489814"/>
            <a:ext cx="5559404" cy="191229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Daten zitieren: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Vorgaben des verwendeten Zitationsstils beachten, Z.B. </a:t>
            </a:r>
            <a:r>
              <a:rPr lang="de-DE" dirty="0">
                <a:hlinkClick r:id="rId3"/>
              </a:rPr>
              <a:t>MLA</a:t>
            </a:r>
            <a:r>
              <a:rPr lang="de-DE" dirty="0"/>
              <a:t> oder </a:t>
            </a:r>
            <a:r>
              <a:rPr lang="de-DE" dirty="0">
                <a:hlinkClick r:id="rId4"/>
              </a:rPr>
              <a:t>APA</a:t>
            </a:r>
            <a:r>
              <a:rPr lang="de-DE" dirty="0"/>
              <a:t>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 err="1"/>
              <a:t>Zotero</a:t>
            </a:r>
            <a:r>
              <a:rPr lang="de-DE" dirty="0"/>
              <a:t> oder ein anderes </a:t>
            </a:r>
            <a:r>
              <a:rPr lang="de-DE" dirty="0" err="1"/>
              <a:t>Literatirverwaltungstool</a:t>
            </a:r>
            <a:r>
              <a:rPr lang="de-DE" dirty="0"/>
              <a:t> nutzen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9FD035A-74BF-40F9-B2F0-D7A41D2289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986" y="1911194"/>
            <a:ext cx="2481788" cy="1789934"/>
          </a:xfrm>
          <a:prstGeom prst="rect">
            <a:avLst/>
          </a:prstGeom>
        </p:spPr>
      </p:pic>
      <p:sp>
        <p:nvSpPr>
          <p:cNvPr id="9" name="Textplatzhalter 5">
            <a:extLst>
              <a:ext uri="{FF2B5EF4-FFF2-40B4-BE49-F238E27FC236}">
                <a16:creationId xmlns:a16="http://schemas.microsoft.com/office/drawing/2014/main" id="{A581A40A-3955-4322-B1FB-BB2BC5A739C3}"/>
              </a:ext>
            </a:extLst>
          </p:cNvPr>
          <p:cNvSpPr txBox="1">
            <a:spLocks/>
          </p:cNvSpPr>
          <p:nvPr/>
        </p:nvSpPr>
        <p:spPr>
          <a:xfrm>
            <a:off x="480061" y="3271583"/>
            <a:ext cx="6355816" cy="14974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700" dirty="0"/>
              <a:t>z.B. APA Style</a:t>
            </a:r>
            <a:br>
              <a:rPr lang="de-DE" sz="1700" dirty="0"/>
            </a:br>
            <a:r>
              <a:rPr lang="de-DE" sz="1700" dirty="0"/>
              <a:t>Harald </a:t>
            </a:r>
            <a:r>
              <a:rPr lang="de-DE" sz="1700" dirty="0" err="1"/>
              <a:t>Hammarström</a:t>
            </a:r>
            <a:r>
              <a:rPr lang="de-DE" sz="1700" dirty="0"/>
              <a:t>, Robert Forkel, Martin </a:t>
            </a:r>
            <a:r>
              <a:rPr lang="de-DE" sz="1700" dirty="0" err="1"/>
              <a:t>Haspelmath</a:t>
            </a:r>
            <a:r>
              <a:rPr lang="de-DE" sz="1700" dirty="0"/>
              <a:t>, &amp; Sebastian Bank. (2024). </a:t>
            </a:r>
            <a:r>
              <a:rPr lang="de-DE" sz="1700" dirty="0" err="1"/>
              <a:t>glottolog</a:t>
            </a:r>
            <a:r>
              <a:rPr lang="de-DE" sz="1700" dirty="0"/>
              <a:t>/</a:t>
            </a:r>
            <a:r>
              <a:rPr lang="de-DE" sz="1700" dirty="0" err="1"/>
              <a:t>glottolog</a:t>
            </a:r>
            <a:r>
              <a:rPr lang="de-DE" sz="1700" dirty="0"/>
              <a:t>: </a:t>
            </a:r>
            <a:r>
              <a:rPr lang="de-DE" sz="1700" dirty="0" err="1"/>
              <a:t>Glottolog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5.1 (v5.1) [Data </a:t>
            </a:r>
            <a:r>
              <a:rPr lang="de-DE" sz="1700" dirty="0" err="1"/>
              <a:t>set</a:t>
            </a:r>
            <a:r>
              <a:rPr lang="de-DE" sz="1700" dirty="0"/>
              <a:t>]. </a:t>
            </a:r>
            <a:r>
              <a:rPr lang="de-DE" sz="1700" dirty="0" err="1"/>
              <a:t>Zenodo</a:t>
            </a:r>
            <a:r>
              <a:rPr lang="de-DE" sz="1700" dirty="0"/>
              <a:t>. </a:t>
            </a:r>
            <a:r>
              <a:rPr lang="de-DE" sz="1700" dirty="0">
                <a:hlinkClick r:id="rId6"/>
              </a:rPr>
              <a:t>https://doi.org/10.5281/zenodo.14006617</a:t>
            </a:r>
            <a:endParaRPr lang="de-DE" sz="17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9F556A7-C111-45DB-B956-C32406620DBA}"/>
              </a:ext>
            </a:extLst>
          </p:cNvPr>
          <p:cNvSpPr/>
          <p:nvPr/>
        </p:nvSpPr>
        <p:spPr>
          <a:xfrm>
            <a:off x="392655" y="3190996"/>
            <a:ext cx="6355816" cy="1445342"/>
          </a:xfrm>
          <a:prstGeom prst="rect">
            <a:avLst/>
          </a:prstGeom>
          <a:noFill/>
          <a:ln w="22225">
            <a:solidFill>
              <a:srgbClr val="7300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EAB4E4B-EDEA-428C-91B2-EE137C5B4A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2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43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44" y="1246040"/>
            <a:ext cx="4524311" cy="294109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B1C2320-C0B5-48A0-8E5F-FD1C71098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  <p:sp>
        <p:nvSpPr>
          <p:cNvPr id="7" name="Titel 9">
            <a:extLst>
              <a:ext uri="{FF2B5EF4-FFF2-40B4-BE49-F238E27FC236}">
                <a16:creationId xmlns:a16="http://schemas.microsoft.com/office/drawing/2014/main" id="{B4322712-38C6-4C1C-A22A-BDFD749F37C5}"/>
              </a:ext>
            </a:extLst>
          </p:cNvPr>
          <p:cNvSpPr txBox="1">
            <a:spLocks/>
          </p:cNvSpPr>
          <p:nvPr/>
        </p:nvSpPr>
        <p:spPr>
          <a:xfrm>
            <a:off x="6301177" y="4755316"/>
            <a:ext cx="2938041" cy="18196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Illustrationen von undraw.co, außer anders gekennzeichnet.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94874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764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Was sind Daten?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90F3A97-1920-488A-874B-58B27C61D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090" y="3962799"/>
            <a:ext cx="1968910" cy="83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Daten?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05C1F84-29BE-46DD-BBE4-00D7A0EB48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9505" y="1893750"/>
            <a:ext cx="4845779" cy="203669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dirty="0">
                <a:latin typeface="Comic Sans MS" panose="030F0702030302020204" pitchFamily="66" charset="0"/>
              </a:rPr>
              <a:t>„Forschungsdaten [sind] (digitale) Daten […], die während wissenschaftlicher Tätigkeit (z. B. durch Messungen, Befragungen, Quellenarbeit) entstehen.“</a:t>
            </a:r>
            <a:r>
              <a:rPr lang="de-DE" baseline="30000" dirty="0">
                <a:latin typeface="Comic Sans MS" panose="030F0702030302020204" pitchFamily="66" charset="0"/>
              </a:rPr>
              <a:t>1</a:t>
            </a:r>
            <a:endParaRPr lang="en-US" baseline="30000" dirty="0">
              <a:latin typeface="Comic Sans MS" panose="030F0702030302020204" pitchFamily="66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207863F-146E-4AAB-9E87-4C97C3457C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088" y="1802281"/>
            <a:ext cx="3108576" cy="2219632"/>
          </a:xfrm>
          <a:prstGeom prst="rect">
            <a:avLst/>
          </a:prstGeom>
        </p:spPr>
      </p:pic>
      <p:sp>
        <p:nvSpPr>
          <p:cNvPr id="6" name="Textplatzhalter 8">
            <a:extLst>
              <a:ext uri="{FF2B5EF4-FFF2-40B4-BE49-F238E27FC236}">
                <a16:creationId xmlns:a16="http://schemas.microsoft.com/office/drawing/2014/main" id="{F76FD70B-38CB-4B7D-8A4C-F69FE15FB2E4}"/>
              </a:ext>
            </a:extLst>
          </p:cNvPr>
          <p:cNvSpPr txBox="1">
            <a:spLocks/>
          </p:cNvSpPr>
          <p:nvPr/>
        </p:nvSpPr>
        <p:spPr>
          <a:xfrm>
            <a:off x="466528" y="4716402"/>
            <a:ext cx="4703433" cy="2362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baseline="30000" dirty="0">
                <a:latin typeface="Comic Sans MS" panose="030F0702030302020204" pitchFamily="66" charset="0"/>
              </a:rPr>
              <a:t>1 </a:t>
            </a:r>
            <a:r>
              <a:rPr lang="en-US" sz="900" dirty="0"/>
              <a:t>https://forschungsdaten.info/themen/informieren-und-planen/was-sind-forschungsdaten/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A4AEA3C-668E-4A4A-8879-FC4C7E9ED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58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F8DB984-C47E-483A-BA62-2477D7D09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1" y="383145"/>
            <a:ext cx="7123238" cy="385762"/>
          </a:xfrm>
        </p:spPr>
        <p:txBody>
          <a:bodyPr/>
          <a:lstStyle/>
          <a:p>
            <a:r>
              <a:rPr lang="de-DE" dirty="0"/>
              <a:t>Was sind Daten?</a:t>
            </a:r>
            <a:br>
              <a:rPr lang="de-DE" dirty="0"/>
            </a:b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 bwMode="auto">
          <a:xfrm>
            <a:off x="480062" y="1313097"/>
            <a:ext cx="4652377" cy="3439886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dirty="0"/>
              <a:t>Mögliche Arten von Forschungsdaten: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Messwerte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Laborwerte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Texte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Audio(visuelle) Daten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 err="1"/>
              <a:t>Surveydaten</a:t>
            </a:r>
            <a:endParaRPr lang="de-DE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Objekte aus Sammlungen oder Proben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Fragebögen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Software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Simulationen</a:t>
            </a:r>
          </a:p>
        </p:txBody>
      </p:sp>
      <p:sp>
        <p:nvSpPr>
          <p:cNvPr id="14" name="Foliennummernplatzhalter 3">
            <a:extLst>
              <a:ext uri="{FF2B5EF4-FFF2-40B4-BE49-F238E27FC236}">
                <a16:creationId xmlns:a16="http://schemas.microsoft.com/office/drawing/2014/main" id="{8AE5903D-EE76-4285-8649-A645A5FB6060}"/>
              </a:ext>
            </a:extLst>
          </p:cNvPr>
          <p:cNvSpPr txBox="1">
            <a:spLocks/>
          </p:cNvSpPr>
          <p:nvPr/>
        </p:nvSpPr>
        <p:spPr>
          <a:xfrm>
            <a:off x="0" y="4952637"/>
            <a:ext cx="392654" cy="190863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99E1DB-E7F9-486F-9093-8A5D1B43E40F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724FD4B-4141-4976-B175-A5B1CF7D54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635" y="2106624"/>
            <a:ext cx="3990139" cy="185283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96A0062-5CE7-4104-A3A3-975A36AF1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/>
              <a:t>Was sollte man bei dem Umgang mit Daten beachten?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99E1DB-E7F9-486F-9093-8A5D1B43E40F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D087BCC-DF05-48CD-8C76-CB23EC470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090" y="3962799"/>
            <a:ext cx="1968910" cy="83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09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de-DE" dirty="0"/>
              <a:t>Was sollte man bei dem Umgang mit Daten beachten?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 bwMode="auto">
          <a:xfrm>
            <a:off x="546429" y="1755548"/>
            <a:ext cx="4720589" cy="2359252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de-DE" dirty="0"/>
              <a:t>Ein strukturiertes Vorgehen in Bezug auf den Umgang mit Daten kann…</a:t>
            </a:r>
            <a:endParaRPr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Doppelarbeit vermeiden;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versehentlichem Datenverlust vermeiden;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die Daten nachvollziehbar machen;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dirty="0"/>
              <a:t>Zusammenarbeit erleichtern.</a:t>
            </a:r>
            <a:endParaRPr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9D195BCC-3514-4B1B-9C18-24F3D67EC549}" type="slidenum">
              <a:rPr lang="de-DE"/>
              <a:t>9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89F396C-CB87-48FF-AEC3-AEEE4AF667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807" y="2123417"/>
            <a:ext cx="2569764" cy="162351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8A443A8-5C36-4EBF-911D-5FCC872F4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46" y="4000649"/>
            <a:ext cx="1921928" cy="8456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itelfolie">
  <a:themeElements>
    <a:clrScheme name="Benutzerdefinier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0C0C"/>
      </a:accent1>
      <a:accent2>
        <a:srgbClr val="595959"/>
      </a:accent2>
      <a:accent3>
        <a:srgbClr val="7F7F7F"/>
      </a:accent3>
      <a:accent4>
        <a:srgbClr val="760000"/>
      </a:accent4>
      <a:accent5>
        <a:srgbClr val="B20000"/>
      </a:accent5>
      <a:accent6>
        <a:srgbClr val="1E4E79"/>
      </a:accent6>
      <a:hlink>
        <a:srgbClr val="2E75B5"/>
      </a:hlink>
      <a:folHlink>
        <a:srgbClr val="BDD7E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_Vorlage_Erstsemester_ULB_.potx" id="{2239A76F-EE7C-4F25-BE2D-1EDA686A6B5D}" vid="{93A6FD02-174F-4E20-A19B-B011191B823C}"/>
    </a:ext>
  </a:extLst>
</a:theme>
</file>

<file path=ppt/theme/theme2.xml><?xml version="1.0" encoding="utf-8"?>
<a:theme xmlns:a="http://schemas.openxmlformats.org/drawingml/2006/main" name="Kapitel">
  <a:themeElements>
    <a:clrScheme name="Benutzerdefinier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0C0C"/>
      </a:accent1>
      <a:accent2>
        <a:srgbClr val="595959"/>
      </a:accent2>
      <a:accent3>
        <a:srgbClr val="7F7F7F"/>
      </a:accent3>
      <a:accent4>
        <a:srgbClr val="760000"/>
      </a:accent4>
      <a:accent5>
        <a:srgbClr val="B20000"/>
      </a:accent5>
      <a:accent6>
        <a:srgbClr val="1E4E79"/>
      </a:accent6>
      <a:hlink>
        <a:srgbClr val="2E75B5"/>
      </a:hlink>
      <a:folHlink>
        <a:srgbClr val="BDD7E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_Vorlage_Erstsemester_ULB_.potx" id="{2239A76F-EE7C-4F25-BE2D-1EDA686A6B5D}" vid="{5E0A54B2-7265-45BB-9C2F-F8EDF5BA5F5C}"/>
    </a:ext>
  </a:extLst>
</a:theme>
</file>

<file path=ppt/theme/theme3.xml><?xml version="1.0" encoding="utf-8"?>
<a:theme xmlns:a="http://schemas.openxmlformats.org/drawingml/2006/main" name="Bild-/Stichwortfolie - Logo">
  <a:themeElements>
    <a:clrScheme name="Benutzerdefinier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0C0C"/>
      </a:accent1>
      <a:accent2>
        <a:srgbClr val="595959"/>
      </a:accent2>
      <a:accent3>
        <a:srgbClr val="7F7F7F"/>
      </a:accent3>
      <a:accent4>
        <a:srgbClr val="760000"/>
      </a:accent4>
      <a:accent5>
        <a:srgbClr val="B20000"/>
      </a:accent5>
      <a:accent6>
        <a:srgbClr val="1E4E79"/>
      </a:accent6>
      <a:hlink>
        <a:srgbClr val="2E75B5"/>
      </a:hlink>
      <a:folHlink>
        <a:srgbClr val="BDD7E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_Vorlage_Erstsemester_ULB_.potx" id="{2239A76F-EE7C-4F25-BE2D-1EDA686A6B5D}" vid="{83BCD813-3651-4A42-A542-33A03940BA24}"/>
    </a:ext>
  </a:extLst>
</a:theme>
</file>

<file path=ppt/theme/theme4.xml><?xml version="1.0" encoding="utf-8"?>
<a:theme xmlns:a="http://schemas.openxmlformats.org/drawingml/2006/main" name="1_Bild-/Stichwortfolie">
  <a:themeElements>
    <a:clrScheme name="Benutzerdefinier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0C0C"/>
      </a:accent1>
      <a:accent2>
        <a:srgbClr val="595959"/>
      </a:accent2>
      <a:accent3>
        <a:srgbClr val="7F7F7F"/>
      </a:accent3>
      <a:accent4>
        <a:srgbClr val="760000"/>
      </a:accent4>
      <a:accent5>
        <a:srgbClr val="B20000"/>
      </a:accent5>
      <a:accent6>
        <a:srgbClr val="1E4E79"/>
      </a:accent6>
      <a:hlink>
        <a:srgbClr val="2E75B5"/>
      </a:hlink>
      <a:folHlink>
        <a:srgbClr val="BDD7E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_Vorlage_Erstsemester_ULB_.potx" id="{2239A76F-EE7C-4F25-BE2D-1EDA686A6B5D}" vid="{A7C959DE-40DB-4526-9271-344281F8C307}"/>
    </a:ext>
  </a:extLst>
</a:theme>
</file>

<file path=ppt/theme/theme5.xml><?xml version="1.0" encoding="utf-8"?>
<a:theme xmlns:a="http://schemas.openxmlformats.org/drawingml/2006/main" name="Inhaltsfolie ohne Logo">
  <a:themeElements>
    <a:clrScheme name="Benutzerdefiniert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60000"/>
      </a:accent1>
      <a:accent2>
        <a:srgbClr val="B20000"/>
      </a:accent2>
      <a:accent3>
        <a:srgbClr val="7F7F7F"/>
      </a:accent3>
      <a:accent4>
        <a:srgbClr val="595959"/>
      </a:accent4>
      <a:accent5>
        <a:srgbClr val="0C0C0C"/>
      </a:accent5>
      <a:accent6>
        <a:srgbClr val="1E4E79"/>
      </a:accent6>
      <a:hlink>
        <a:srgbClr val="2E75B5"/>
      </a:hlink>
      <a:folHlink>
        <a:srgbClr val="BDD7E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_Vorlage_Erstsemester_ULB_.potx" id="{2239A76F-EE7C-4F25-BE2D-1EDA686A6B5D}" vid="{ED4EEF75-15EB-4B95-846F-90D062ED8E74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2023_Vorlage_Erstsemester_ULB</Template>
  <TotalTime>0</TotalTime>
  <Words>2437</Words>
  <Application>Microsoft Office PowerPoint</Application>
  <PresentationFormat>Bildschirmpräsentation (16:9)</PresentationFormat>
  <Paragraphs>353</Paragraphs>
  <Slides>44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44</vt:i4>
      </vt:variant>
    </vt:vector>
  </HeadingPairs>
  <TitlesOfParts>
    <vt:vector size="57" baseType="lpstr">
      <vt:lpstr>Arial</vt:lpstr>
      <vt:lpstr>Calibri</vt:lpstr>
      <vt:lpstr>Calibri Light</vt:lpstr>
      <vt:lpstr>Comic Sans MS</vt:lpstr>
      <vt:lpstr>HHU Celeste Sans</vt:lpstr>
      <vt:lpstr>MS Shell Dlg 2</vt:lpstr>
      <vt:lpstr>Wingdings</vt:lpstr>
      <vt:lpstr>Wingdings 2</vt:lpstr>
      <vt:lpstr>Titelfolie</vt:lpstr>
      <vt:lpstr>Kapitel</vt:lpstr>
      <vt:lpstr>Bild-/Stichwortfolie - Logo</vt:lpstr>
      <vt:lpstr>1_Bild-/Stichwortfolie</vt:lpstr>
      <vt:lpstr>Inhaltsfolie ohne Logo</vt:lpstr>
      <vt:lpstr>PowerPoint-Präsentation</vt:lpstr>
      <vt:lpstr>Outline</vt:lpstr>
      <vt:lpstr>Der Forschungsprozess</vt:lpstr>
      <vt:lpstr>Der Forschungsprozess</vt:lpstr>
      <vt:lpstr>PowerPoint-Präsentation</vt:lpstr>
      <vt:lpstr>Was sind Daten?</vt:lpstr>
      <vt:lpstr>Was sind Daten? </vt:lpstr>
      <vt:lpstr>PowerPoint-Präsentation</vt:lpstr>
      <vt:lpstr>Was sollte man bei dem Umgang mit Daten beachten?</vt:lpstr>
      <vt:lpstr>Was sollte man bei dem Umgang mit Daten beachten?</vt:lpstr>
      <vt:lpstr>Verzeichnisstruktur</vt:lpstr>
      <vt:lpstr>Verzeichnisstruktur</vt:lpstr>
      <vt:lpstr>Verzeichnisstruktur</vt:lpstr>
      <vt:lpstr>Benennungskonvention</vt:lpstr>
      <vt:lpstr>Benennungskonvention</vt:lpstr>
      <vt:lpstr>Benennungskonvention</vt:lpstr>
      <vt:lpstr>Benennungskonvention</vt:lpstr>
      <vt:lpstr>Versionskontrolle</vt:lpstr>
      <vt:lpstr>Versionskontrolle</vt:lpstr>
      <vt:lpstr>Versionskontrolle</vt:lpstr>
      <vt:lpstr>Versionskontrolle</vt:lpstr>
      <vt:lpstr>Datendokumentation</vt:lpstr>
      <vt:lpstr>Datendokumentation</vt:lpstr>
      <vt:lpstr>Dokumentation</vt:lpstr>
      <vt:lpstr>Back-up, Sicherheit und Formate</vt:lpstr>
      <vt:lpstr>Back-up, Sicherheit, Formate</vt:lpstr>
      <vt:lpstr>Back-up</vt:lpstr>
      <vt:lpstr>Zugriffssicherheit</vt:lpstr>
      <vt:lpstr>Nachhaltige Dateiformate</vt:lpstr>
      <vt:lpstr>FAIRe Daten</vt:lpstr>
      <vt:lpstr>PowerPoint-Präsentation</vt:lpstr>
      <vt:lpstr>Wie findet man geeignete Daten? </vt:lpstr>
      <vt:lpstr>Wie findet man geeignete Daten? </vt:lpstr>
      <vt:lpstr>PowerPoint-Präsentation</vt:lpstr>
      <vt:lpstr>Wo kann man nach Daten suchen? </vt:lpstr>
      <vt:lpstr>Wo kann man nach Daten suchen? </vt:lpstr>
      <vt:lpstr>Wo kann man nach Daten suchen? </vt:lpstr>
      <vt:lpstr>Wo kann man nach Daten suchen? </vt:lpstr>
      <vt:lpstr>Wo kann man nach Daten suchen? </vt:lpstr>
      <vt:lpstr>PowerPoint-Präsentation</vt:lpstr>
      <vt:lpstr>Daten gefunden und was jetzt?</vt:lpstr>
      <vt:lpstr>Daten gefunden und was jetzt?</vt:lpstr>
      <vt:lpstr>Fragen</vt:lpstr>
      <vt:lpstr>PowerPoint-Präsentation</vt:lpstr>
    </vt:vector>
  </TitlesOfParts>
  <Company>ULBD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Gabrovska, Ekaterina</dc:creator>
  <cp:lastModifiedBy>Gabrovska, Ekaterina</cp:lastModifiedBy>
  <cp:revision>198</cp:revision>
  <cp:lastPrinted>2020-01-02T13:45:58Z</cp:lastPrinted>
  <dcterms:created xsi:type="dcterms:W3CDTF">2024-03-21T14:05:43Z</dcterms:created>
  <dcterms:modified xsi:type="dcterms:W3CDTF">2025-03-12T16:33:26Z</dcterms:modified>
</cp:coreProperties>
</file>